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2" r:id="rId5"/>
    <p:sldId id="266" r:id="rId6"/>
    <p:sldId id="263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494" autoAdjust="0"/>
  </p:normalViewPr>
  <p:slideViewPr>
    <p:cSldViewPr>
      <p:cViewPr varScale="1">
        <p:scale>
          <a:sx n="53" d="100"/>
          <a:sy n="53" d="100"/>
        </p:scale>
        <p:origin x="-9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5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7B5660-DF88-4F31-9D95-289B536A4C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D91389-674F-43DC-BAA8-8AFBADAB6C0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CAH II 6.05</a:t>
            </a:r>
          </a:p>
          <a:p>
            <a:r>
              <a:rPr lang="en-US" sz="2800" dirty="0" smtClean="0"/>
              <a:t>Rebecca Benners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Principles of Pan Frying</a:t>
            </a:r>
            <a:endParaRPr lang="en-US" sz="5400" dirty="0"/>
          </a:p>
        </p:txBody>
      </p:sp>
      <p:pic>
        <p:nvPicPr>
          <p:cNvPr id="1026" name="Picture 2" descr="http://t1.gstatic.com/images?q=tbn:ANd9GcS_RgMhfelUE8GI-aMMjqIRfSBTLYjzgx3ZN-f_XCfqzpp5GSEe:www.perfectpancake.info/wp-content/uploads/2013/04/panc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2748" y="533400"/>
            <a:ext cx="6172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Technique for Pan Frying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562600" cy="51054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Pre-heat enough fat (either oil or clarified butter) in a pan to cover about ½ to ¾ of the food</a:t>
            </a:r>
          </a:p>
          <a:p>
            <a:pPr lvl="7"/>
            <a:r>
              <a:rPr lang="en-US" sz="2800" dirty="0" smtClean="0"/>
              <a:t>Oil temperature should be between 350°F and 375°F</a:t>
            </a:r>
          </a:p>
          <a:p>
            <a:pPr lvl="8"/>
            <a:r>
              <a:rPr lang="en-US" sz="2800" dirty="0" smtClean="0"/>
              <a:t>Too high – burnt</a:t>
            </a:r>
          </a:p>
          <a:p>
            <a:pPr lvl="8"/>
            <a:r>
              <a:rPr lang="en-US" sz="2800" dirty="0" smtClean="0"/>
              <a:t>Too low – oily taste</a:t>
            </a:r>
          </a:p>
          <a:p>
            <a:pPr lvl="1"/>
            <a:r>
              <a:rPr lang="en-US" sz="2800" dirty="0" smtClean="0"/>
              <a:t>The fat should be hot enough to sizzle when food is added but not hot enough to smoke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247900" cy="125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206104" cy="15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172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Technique for Pan Frying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191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Dredge (coat with seasoned flour) </a:t>
            </a:r>
            <a:r>
              <a:rPr lang="en-US" sz="2200" dirty="0"/>
              <a:t>and/or bread </a:t>
            </a:r>
            <a:r>
              <a:rPr lang="en-US" sz="2200" dirty="0" smtClean="0"/>
              <a:t>(dredge, dip in egg wash, then bread crumbs) food </a:t>
            </a:r>
            <a:r>
              <a:rPr lang="en-US" sz="2200" dirty="0"/>
              <a:t>prior to cooking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Pat all food dry if it has any moisture on it.</a:t>
            </a:r>
          </a:p>
          <a:p>
            <a:r>
              <a:rPr lang="en-US" sz="2200" dirty="0" smtClean="0"/>
              <a:t>Oil should be kept at the proper temperature</a:t>
            </a:r>
          </a:p>
          <a:p>
            <a:r>
              <a:rPr lang="en-US" sz="2200" dirty="0" smtClean="0"/>
              <a:t>Allow for rebound (the time it takes for oil to return to proper temperature after cooking a food)</a:t>
            </a:r>
          </a:p>
          <a:p>
            <a:r>
              <a:rPr lang="en-US" sz="2200" dirty="0"/>
              <a:t>When pan frying chicken or any other food it should only be turned once.  </a:t>
            </a:r>
          </a:p>
          <a:p>
            <a:r>
              <a:rPr lang="en-US" sz="2200" dirty="0"/>
              <a:t>Turning food too often makes it tough</a:t>
            </a:r>
            <a:r>
              <a:rPr lang="en-US" sz="2200" dirty="0" smtClean="0"/>
              <a:t>.</a:t>
            </a:r>
          </a:p>
        </p:txBody>
      </p:sp>
      <p:pic>
        <p:nvPicPr>
          <p:cNvPr id="2050" name="Picture 2" descr="Pan-fried Oysters(Gool Je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1.yimg.com/ib/th?id=HN.608008081780312665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124200"/>
            <a:ext cx="190500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482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172200" cy="685800"/>
          </a:xfrm>
        </p:spPr>
        <p:txBody>
          <a:bodyPr/>
          <a:lstStyle/>
          <a:p>
            <a:pPr algn="ctr"/>
            <a:r>
              <a:rPr lang="en-US" sz="3600" dirty="0" smtClean="0"/>
              <a:t>Equipment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191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Cast Iron Skillet – made from cast iron, retains heat longer and more evenly.</a:t>
            </a:r>
          </a:p>
          <a:p>
            <a:r>
              <a:rPr lang="en-US" sz="2200" dirty="0" smtClean="0"/>
              <a:t>Straight-sided skillet – a skillet with straight sides up about 2 to 4 inches is best for pan frying deep items like chicken</a:t>
            </a:r>
          </a:p>
          <a:p>
            <a:r>
              <a:rPr lang="en-US" sz="2200" dirty="0" smtClean="0"/>
              <a:t>Sauté pan – with sloping sides good for items that will be scooped</a:t>
            </a:r>
          </a:p>
          <a:p>
            <a:r>
              <a:rPr lang="en-US" sz="2200" dirty="0" smtClean="0"/>
              <a:t>Tongs and spatulas – best used for turning </a:t>
            </a:r>
          </a:p>
          <a:p>
            <a:r>
              <a:rPr lang="en-US" sz="2200" dirty="0" smtClean="0"/>
              <a:t>DO NOT USE a meat fork</a:t>
            </a:r>
            <a:r>
              <a:rPr lang="en-US" sz="2200" dirty="0" smtClean="0"/>
              <a:t>. (for serving only)</a:t>
            </a:r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2050" name="Picture 2" descr="http://t3.gstatic.com/images?q=tbn:ANd9GcTJfeeyL3ZB2HwYGrj7H7kIJv1pb6IcduHROekhP3zQcSCxZ-8R:www.aspicyperspective.com/wp-content/uploads/2013/07/IMG_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R01g7q8M5Zi05b6Fkzv1o7ijb-EIkqZhCZqrv_N68Pv4hp0tTY:www.seriouseats.com/images/20100525-saute-vs-skillet%2520-%25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7" y="31242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7p7EghnHAnJfPBbeRBw5OTvrMgkb3kMrtBXAu1HmLEgRfj1y1:i.walmartimages.com/i/p/00/01/60/17/02/0001601702651_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6" b="18339"/>
          <a:stretch/>
        </p:blipFill>
        <p:spPr bwMode="auto">
          <a:xfrm>
            <a:off x="6093725" y="5019676"/>
            <a:ext cx="2563647" cy="15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286375"/>
            <a:ext cx="2514600" cy="13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t3.gstatic.com/images?q=tbn:ANd9GcTBuDeuSB6o0hBgewA-4dsRKSUL3d-DHwIlhMWEvW9Yu_4v3gAPqQ:i.ebayimg.com/00/s/NTMwWDg1MA%3D%3D/z/DxAAAMXQKLdRzGV-/%24T2eC16ZHJGEFFmzCfVIyBRzGV-IZ7w~~60_35.JPG%3Fset_id%3D88000050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21122"/>
            <a:ext cx="2286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t1.gstatic.com/images?q=tbn:ANd9GcR5ZlDQ5jjlfl8y2iuvyqZXeBSlnnIY96nQZZk-ixndR9oQdLpNRg:ecx.images-amazon.com/images/I/71YofSmHqOL._SY3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172200" cy="685800"/>
          </a:xfrm>
        </p:spPr>
        <p:txBody>
          <a:bodyPr/>
          <a:lstStyle/>
          <a:p>
            <a:pPr algn="ctr"/>
            <a:r>
              <a:rPr lang="en-US" sz="3600" dirty="0" smtClean="0"/>
              <a:t>Holding, Service, and Safety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Food may be kept on a buffet line for no more than four hours.</a:t>
            </a:r>
          </a:p>
          <a:p>
            <a:r>
              <a:rPr lang="en-US" sz="2400" dirty="0" smtClean="0"/>
              <a:t>Food must be cooked to its proper minimum internal temperature.</a:t>
            </a:r>
          </a:p>
          <a:p>
            <a:pPr lvl="1"/>
            <a:r>
              <a:rPr lang="en-US" sz="2400" dirty="0"/>
              <a:t>Fruits and vegetables </a:t>
            </a:r>
            <a:r>
              <a:rPr lang="en-US" sz="2400" dirty="0" smtClean="0"/>
              <a:t>- </a:t>
            </a:r>
            <a:r>
              <a:rPr lang="en-US" sz="2400" dirty="0"/>
              <a:t>135°F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Chicken </a:t>
            </a:r>
            <a:r>
              <a:rPr lang="en-US" sz="2400" dirty="0" smtClean="0"/>
              <a:t>- 165°F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Eggs </a:t>
            </a:r>
            <a:r>
              <a:rPr lang="en-US" sz="2400" dirty="0" smtClean="0"/>
              <a:t>- 145°F.</a:t>
            </a:r>
          </a:p>
          <a:p>
            <a:pPr lvl="1"/>
            <a:r>
              <a:rPr lang="en-US" sz="2400" dirty="0"/>
              <a:t>Pan fried beef, pork, lamb, or </a:t>
            </a:r>
            <a:r>
              <a:rPr lang="en-US" sz="2400" dirty="0" smtClean="0"/>
              <a:t>veal-145°F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Seafood-145°F.</a:t>
            </a:r>
          </a:p>
          <a:p>
            <a:pPr lvl="1"/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79" y="18526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35" y="36241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64" y="1143000"/>
            <a:ext cx="1882229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490182"/>
            <a:ext cx="6172200" cy="685800"/>
          </a:xfrm>
        </p:spPr>
        <p:txBody>
          <a:bodyPr/>
          <a:lstStyle/>
          <a:p>
            <a:pPr algn="ctr"/>
            <a:r>
              <a:rPr lang="en-US" sz="3600" dirty="0" smtClean="0"/>
              <a:t>Vegetables and Fruits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1" y="1447800"/>
            <a:ext cx="57912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Green tomatoes (denser, less moist): sliced, dredged, and fried (</a:t>
            </a:r>
            <a:r>
              <a:rPr lang="en-US" sz="2400" dirty="0"/>
              <a:t>Fruit </a:t>
            </a:r>
            <a:r>
              <a:rPr lang="en-US" sz="2400" dirty="0" smtClean="0"/>
              <a:t>Vegetable)</a:t>
            </a:r>
          </a:p>
          <a:p>
            <a:r>
              <a:rPr lang="en-US" sz="2400" dirty="0" smtClean="0"/>
              <a:t>Eggplant:  sliced, salted (to remove strong flavors), dredged and/or breaded, and fried. (</a:t>
            </a:r>
            <a:r>
              <a:rPr lang="en-US" sz="2400" dirty="0"/>
              <a:t>Fruit </a:t>
            </a:r>
            <a:r>
              <a:rPr lang="en-US" sz="2400" dirty="0" smtClean="0"/>
              <a:t>Vegetable)</a:t>
            </a:r>
          </a:p>
          <a:p>
            <a:r>
              <a:rPr lang="en-US" sz="2400" dirty="0" smtClean="0"/>
              <a:t>Potatoes: sliced, shredded, and/or breaded; can be pan fried still or tossed while pan frying (root / tuber)</a:t>
            </a:r>
          </a:p>
          <a:p>
            <a:r>
              <a:rPr lang="en-US" sz="2400" dirty="0" smtClean="0"/>
              <a:t>Squash: sliced, dredged and/or breaded (squash)</a:t>
            </a:r>
          </a:p>
          <a:p>
            <a:r>
              <a:rPr lang="en-US" sz="2400" dirty="0" smtClean="0"/>
              <a:t>Fruits </a:t>
            </a:r>
            <a:r>
              <a:rPr lang="en-US" sz="2400" dirty="0"/>
              <a:t>that have skins and will hold up to frying, such as </a:t>
            </a:r>
            <a:r>
              <a:rPr lang="en-US" sz="2400" dirty="0" smtClean="0"/>
              <a:t>apples (pomes), </a:t>
            </a:r>
            <a:r>
              <a:rPr lang="en-US" sz="2400" dirty="0"/>
              <a:t>can also be </a:t>
            </a:r>
            <a:r>
              <a:rPr lang="en-US" sz="2400" dirty="0" smtClean="0"/>
              <a:t>used</a:t>
            </a:r>
            <a:endParaRPr lang="en-US" sz="24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43320"/>
            <a:ext cx="1650772" cy="123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2.gstatic.com/images?q=tbn:ANd9GcRgymRebACvrjVIc9BkD1k3GjehLq_AvUL4s5FI2_o7yw5FKheO:fullbellyfarm.com/wp-content/uploads/Pan-fried-potato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35" y="3276601"/>
            <a:ext cx="185485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88" y="4267200"/>
            <a:ext cx="212402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30" y="5105400"/>
            <a:ext cx="16049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172200" cy="685800"/>
          </a:xfrm>
        </p:spPr>
        <p:txBody>
          <a:bodyPr/>
          <a:lstStyle/>
          <a:p>
            <a:pPr algn="ctr"/>
            <a:r>
              <a:rPr lang="en-US" sz="3600" dirty="0" smtClean="0"/>
              <a:t>Meat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5626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the meat to brown before the inside finishes cooking, chill the meat before cooking.</a:t>
            </a:r>
          </a:p>
          <a:p>
            <a:r>
              <a:rPr lang="en-US" sz="2800" dirty="0" smtClean="0"/>
              <a:t>When preparing a veal cutlet for a competition, brown the presentation side first because this is the side that should be face up for judging.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247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08504"/>
            <a:ext cx="2171700" cy="14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21" y="5105400"/>
            <a:ext cx="2311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172200" cy="685800"/>
          </a:xfrm>
        </p:spPr>
        <p:txBody>
          <a:bodyPr/>
          <a:lstStyle/>
          <a:p>
            <a:pPr algn="ctr"/>
            <a:r>
              <a:rPr lang="en-US" sz="3600" dirty="0" smtClean="0"/>
              <a:t>Chicken and Eggs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pan fry marinated chicken, always pat the chicken dry before cooking to enhance browning.</a:t>
            </a:r>
          </a:p>
          <a:p>
            <a:r>
              <a:rPr lang="en-US" sz="2800" dirty="0" smtClean="0"/>
              <a:t>Very fresh eggs are best for frying.</a:t>
            </a:r>
          </a:p>
          <a:p>
            <a:r>
              <a:rPr lang="en-US" sz="2800" dirty="0" smtClean="0"/>
              <a:t>Fresh eggs hold yolk better and whites run less.</a:t>
            </a:r>
          </a:p>
          <a:p>
            <a:r>
              <a:rPr lang="en-US" sz="2800" dirty="0" smtClean="0"/>
              <a:t>A fried egg has its yolk broken while pan frying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82" y="2057400"/>
            <a:ext cx="2324578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84" y="3962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6477000" cy="685800"/>
          </a:xfrm>
        </p:spPr>
        <p:txBody>
          <a:bodyPr/>
          <a:lstStyle/>
          <a:p>
            <a:pPr algn="l"/>
            <a:r>
              <a:rPr lang="en-US" sz="3600" b="1" dirty="0" smtClean="0"/>
              <a:t>Types of Fried Eggs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399"/>
            <a:ext cx="5562600" cy="51296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Over </a:t>
            </a:r>
            <a:r>
              <a:rPr lang="en-US" sz="2800" b="1" dirty="0"/>
              <a:t>Easy </a:t>
            </a:r>
            <a:r>
              <a:rPr lang="en-US" sz="2800" dirty="0"/>
              <a:t>– cooked on both sides with the yellow/yolk slightly </a:t>
            </a:r>
            <a:r>
              <a:rPr lang="en-US" sz="2800" dirty="0" smtClean="0"/>
              <a:t>runny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Over </a:t>
            </a:r>
            <a:r>
              <a:rPr lang="en-US" sz="2800" b="1" dirty="0"/>
              <a:t>medium </a:t>
            </a:r>
            <a:r>
              <a:rPr lang="en-US" sz="2800" dirty="0"/>
              <a:t>– cooked on both sides with the yolk </a:t>
            </a:r>
            <a:r>
              <a:rPr lang="en-US" sz="2800" i="1" dirty="0"/>
              <a:t>almost</a:t>
            </a:r>
            <a:r>
              <a:rPr lang="en-US" sz="2800" dirty="0"/>
              <a:t> firm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Over </a:t>
            </a:r>
            <a:r>
              <a:rPr lang="en-US" sz="2800" b="1" dirty="0"/>
              <a:t>hard </a:t>
            </a:r>
            <a:r>
              <a:rPr lang="en-US" sz="2800" dirty="0"/>
              <a:t>– cooked on both sides with a hard </a:t>
            </a:r>
            <a:r>
              <a:rPr lang="en-US" sz="2800" dirty="0" smtClean="0"/>
              <a:t>yolk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Sunny </a:t>
            </a:r>
            <a:r>
              <a:rPr lang="en-US" sz="2800" b="1" dirty="0"/>
              <a:t>side up </a:t>
            </a:r>
            <a:r>
              <a:rPr lang="en-US" sz="2800" dirty="0"/>
              <a:t>– eggs cooked with the yolks up on one </a:t>
            </a:r>
            <a:r>
              <a:rPr lang="en-US" sz="2800" dirty="0" smtClean="0"/>
              <a:t>side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/>
          <a:stretch/>
        </p:blipFill>
        <p:spPr bwMode="auto">
          <a:xfrm>
            <a:off x="6371068" y="1371221"/>
            <a:ext cx="1737360" cy="129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28" y="3993570"/>
            <a:ext cx="1737360" cy="13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01" y="2667000"/>
            <a:ext cx="1737360" cy="13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28" y="5383519"/>
            <a:ext cx="1737360" cy="130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1352</TotalTime>
  <Words>539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Composite</vt:lpstr>
      <vt:lpstr>Principles of Pan Frying</vt:lpstr>
      <vt:lpstr>Technique for Pan Frying</vt:lpstr>
      <vt:lpstr>Technique for Pan Frying</vt:lpstr>
      <vt:lpstr>Equipment</vt:lpstr>
      <vt:lpstr>Holding, Service, and Safety</vt:lpstr>
      <vt:lpstr>Vegetables and Fruits</vt:lpstr>
      <vt:lpstr>Meat</vt:lpstr>
      <vt:lpstr>Chicken and Eggs</vt:lpstr>
      <vt:lpstr>Types of Fried Eggs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Pan Frying</dc:title>
  <dc:creator>rebecca.benners</dc:creator>
  <cp:lastModifiedBy>rebecca.benners</cp:lastModifiedBy>
  <cp:revision>39</cp:revision>
  <dcterms:created xsi:type="dcterms:W3CDTF">2012-05-01T17:47:53Z</dcterms:created>
  <dcterms:modified xsi:type="dcterms:W3CDTF">2014-04-21T18:27:04Z</dcterms:modified>
</cp:coreProperties>
</file>