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74" r:id="rId7"/>
    <p:sldId id="261" r:id="rId8"/>
    <p:sldId id="263" r:id="rId9"/>
    <p:sldId id="262" r:id="rId10"/>
    <p:sldId id="264" r:id="rId11"/>
    <p:sldId id="266" r:id="rId12"/>
    <p:sldId id="265" r:id="rId13"/>
    <p:sldId id="267" r:id="rId14"/>
    <p:sldId id="268" r:id="rId15"/>
    <p:sldId id="271" r:id="rId16"/>
    <p:sldId id="270" r:id="rId17"/>
    <p:sldId id="269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66C1CFF-B503-4250-B0B5-2DAE376D649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11CE-3224-4B89-BFBB-E8BA8A87F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1CFF-B503-4250-B0B5-2DAE376D649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11CE-3224-4B89-BFBB-E8BA8A87F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1CFF-B503-4250-B0B5-2DAE376D649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11CE-3224-4B89-BFBB-E8BA8A87F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1CFF-B503-4250-B0B5-2DAE376D649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11CE-3224-4B89-BFBB-E8BA8A87F8A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1CFF-B503-4250-B0B5-2DAE376D649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11CE-3224-4B89-BFBB-E8BA8A87F8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1CFF-B503-4250-B0B5-2DAE376D649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11CE-3224-4B89-BFBB-E8BA8A87F8A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1CFF-B503-4250-B0B5-2DAE376D649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11CE-3224-4B89-BFBB-E8BA8A87F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1CFF-B503-4250-B0B5-2DAE376D649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11CE-3224-4B89-BFBB-E8BA8A87F8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1CFF-B503-4250-B0B5-2DAE376D649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11CE-3224-4B89-BFBB-E8BA8A87F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1CFF-B503-4250-B0B5-2DAE376D649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11CE-3224-4B89-BFBB-E8BA8A87F8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1CFF-B503-4250-B0B5-2DAE376D649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11CE-3224-4B89-BFBB-E8BA8A87F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66C1CFF-B503-4250-B0B5-2DAE376D649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9E111CE-3224-4B89-BFBB-E8BA8A87F8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Demonstrating Skills for Customer 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CAH II 3.02</a:t>
            </a:r>
          </a:p>
          <a:p>
            <a:r>
              <a:rPr lang="en-US" dirty="0" smtClean="0"/>
              <a:t>Rebecca Benners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dirty="0"/>
              <a:t>8. Writing the </a:t>
            </a:r>
            <a:r>
              <a:rPr lang="en-US" dirty="0" smtClean="0"/>
              <a:t>order – handwritten or entered electronically</a:t>
            </a:r>
            <a:endParaRPr lang="en-US" dirty="0"/>
          </a:p>
          <a:p>
            <a:pPr indent="0">
              <a:buNone/>
            </a:pPr>
            <a:r>
              <a:rPr lang="en-US" dirty="0"/>
              <a:t>a. </a:t>
            </a:r>
            <a:r>
              <a:rPr lang="en-US" dirty="0" smtClean="0"/>
              <a:t>Abbreviations – need to know standardized abbreviations used by kitchen staff (Andy’s Abbreviations)</a:t>
            </a:r>
            <a:endParaRPr lang="en-US" dirty="0"/>
          </a:p>
          <a:p>
            <a:pPr indent="0">
              <a:buNone/>
            </a:pPr>
            <a:r>
              <a:rPr lang="en-US" dirty="0"/>
              <a:t>b. Customer’s position </a:t>
            </a:r>
            <a:r>
              <a:rPr lang="en-US" dirty="0" smtClean="0"/>
              <a:t>number – make sure to note that on order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000" dirty="0" smtClean="0"/>
              <a:t>9</a:t>
            </a:r>
            <a:r>
              <a:rPr lang="en-US" sz="2000" dirty="0"/>
              <a:t>. Transmitting the </a:t>
            </a:r>
            <a:r>
              <a:rPr lang="en-US" sz="2000" dirty="0" smtClean="0"/>
              <a:t>order – place the order in a kitchen</a:t>
            </a:r>
            <a:endParaRPr lang="en-US" sz="2000" dirty="0"/>
          </a:p>
          <a:p>
            <a:pPr indent="0">
              <a:buNone/>
            </a:pPr>
            <a:r>
              <a:rPr lang="en-US" sz="2000" dirty="0"/>
              <a:t>a. Writing customer </a:t>
            </a:r>
            <a:r>
              <a:rPr lang="en-US" sz="2000" dirty="0" smtClean="0"/>
              <a:t>check – writing it out on a customer check</a:t>
            </a:r>
            <a:endParaRPr lang="en-US" sz="2000" dirty="0"/>
          </a:p>
          <a:p>
            <a:pPr indent="0">
              <a:buNone/>
            </a:pPr>
            <a:r>
              <a:rPr lang="en-US" sz="2000" dirty="0"/>
              <a:t>b. Reciting order from </a:t>
            </a:r>
            <a:r>
              <a:rPr lang="en-US" sz="2000" dirty="0" smtClean="0"/>
              <a:t>memory – used in higher end restaurants </a:t>
            </a:r>
            <a:endParaRPr lang="en-US" sz="2000" dirty="0"/>
          </a:p>
          <a:p>
            <a:pPr indent="0">
              <a:buNone/>
            </a:pPr>
            <a:r>
              <a:rPr lang="en-US" sz="2000" dirty="0"/>
              <a:t>c. Using computerized </a:t>
            </a:r>
            <a:r>
              <a:rPr lang="en-US" sz="2000" dirty="0" smtClean="0"/>
              <a:t>point-of-sale – press a button or a code and it is sent to the kitchen, printed out there or appears on a screen</a:t>
            </a:r>
            <a:endParaRPr lang="en-US" sz="2000" dirty="0"/>
          </a:p>
          <a:p>
            <a:pPr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22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2400" dirty="0" smtClean="0"/>
              <a:t>10</a:t>
            </a:r>
            <a:r>
              <a:rPr lang="en-US" sz="2400" dirty="0"/>
              <a:t>. Electronic ordering </a:t>
            </a:r>
            <a:r>
              <a:rPr lang="en-US" sz="2400" dirty="0" smtClean="0"/>
              <a:t> </a:t>
            </a:r>
            <a:endParaRPr lang="en-US" sz="2400" dirty="0"/>
          </a:p>
          <a:p>
            <a:pPr indent="0">
              <a:buNone/>
            </a:pPr>
            <a:r>
              <a:rPr lang="en-US" sz="2400" dirty="0"/>
              <a:t>a. Benefits of computerized point </a:t>
            </a:r>
            <a:r>
              <a:rPr lang="en-US" sz="2400" dirty="0" smtClean="0"/>
              <a:t>of-sale – quicker, easier, and easy to correct mistakes</a:t>
            </a:r>
            <a:endParaRPr lang="en-US" sz="2400" dirty="0"/>
          </a:p>
          <a:p>
            <a:pPr indent="0">
              <a:buNone/>
            </a:pPr>
            <a:r>
              <a:rPr lang="en-US" sz="2400" dirty="0"/>
              <a:t>b. Identity code or </a:t>
            </a:r>
            <a:r>
              <a:rPr lang="en-US" sz="2400" dirty="0" smtClean="0"/>
              <a:t>key – must be trained with how to use it and have time to practice.</a:t>
            </a:r>
            <a:endParaRPr lang="en-US" sz="2400" dirty="0"/>
          </a:p>
          <a:p>
            <a:pPr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3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Serving </a:t>
            </a:r>
            <a:r>
              <a:rPr lang="en-US" dirty="0"/>
              <a:t>the </a:t>
            </a:r>
            <a:r>
              <a:rPr lang="en-US" dirty="0" smtClean="0"/>
              <a:t>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352801"/>
          </a:xfrm>
        </p:spPr>
        <p:txBody>
          <a:bodyPr>
            <a:noAutofit/>
          </a:bodyPr>
          <a:lstStyle/>
          <a:p>
            <a:r>
              <a:rPr lang="en-US" sz="2400" dirty="0" smtClean="0"/>
              <a:t>1</a:t>
            </a:r>
            <a:r>
              <a:rPr lang="en-US" sz="2400" dirty="0"/>
              <a:t>. Hand </a:t>
            </a:r>
            <a:r>
              <a:rPr lang="en-US" sz="2400" dirty="0" smtClean="0"/>
              <a:t>service –</a:t>
            </a:r>
          </a:p>
          <a:p>
            <a:pPr lvl="1"/>
            <a:r>
              <a:rPr lang="en-US" sz="2000" dirty="0" smtClean="0"/>
              <a:t>Effective if the distance between kitchen and dining room is short (What we normally do)</a:t>
            </a:r>
          </a:p>
          <a:p>
            <a:pPr lvl="1"/>
            <a:r>
              <a:rPr lang="en-US" sz="2000" dirty="0" smtClean="0"/>
              <a:t>May carry up to 3 cups and plates on left arm and one on right</a:t>
            </a:r>
            <a:endParaRPr lang="en-US" sz="2000" dirty="0"/>
          </a:p>
          <a:p>
            <a:r>
              <a:rPr lang="en-US" sz="2400" dirty="0"/>
              <a:t>2. Tray </a:t>
            </a:r>
            <a:r>
              <a:rPr lang="en-US" sz="2400" dirty="0" smtClean="0"/>
              <a:t>Service</a:t>
            </a:r>
          </a:p>
          <a:p>
            <a:pPr lvl="1"/>
            <a:r>
              <a:rPr lang="en-US" sz="2000" dirty="0" smtClean="0"/>
              <a:t>Able to carry more items at once</a:t>
            </a:r>
          </a:p>
          <a:p>
            <a:pPr lvl="1"/>
            <a:r>
              <a:rPr lang="en-US" sz="2000" dirty="0" smtClean="0"/>
              <a:t>Almost always used for events and banquets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23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Serving </a:t>
            </a:r>
            <a:r>
              <a:rPr lang="en-US" dirty="0"/>
              <a:t>the </a:t>
            </a:r>
            <a:r>
              <a:rPr lang="en-US" dirty="0" smtClean="0"/>
              <a:t>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048001"/>
          </a:xfrm>
        </p:spPr>
        <p:txBody>
          <a:bodyPr>
            <a:noAutofit/>
          </a:bodyPr>
          <a:lstStyle/>
          <a:p>
            <a:r>
              <a:rPr lang="en-US" sz="2400" dirty="0" smtClean="0"/>
              <a:t>3</a:t>
            </a:r>
            <a:r>
              <a:rPr lang="en-US" sz="2400" dirty="0"/>
              <a:t>. Service Trays &amp; </a:t>
            </a:r>
            <a:r>
              <a:rPr lang="en-US" sz="2400" dirty="0" smtClean="0"/>
              <a:t>Stands</a:t>
            </a:r>
          </a:p>
          <a:p>
            <a:pPr lvl="1"/>
            <a:r>
              <a:rPr lang="en-US" sz="2000" dirty="0" smtClean="0"/>
              <a:t>Hold trays for courses to be served</a:t>
            </a:r>
          </a:p>
          <a:p>
            <a:pPr lvl="1"/>
            <a:r>
              <a:rPr lang="en-US" sz="2000" dirty="0" smtClean="0"/>
              <a:t>Carry trays of food in left hand above shoulder</a:t>
            </a:r>
            <a:endParaRPr lang="en-US" sz="2000" dirty="0"/>
          </a:p>
          <a:p>
            <a:r>
              <a:rPr lang="en-US" sz="2400" dirty="0"/>
              <a:t>4. </a:t>
            </a:r>
            <a:r>
              <a:rPr lang="en-US" sz="2400" dirty="0" smtClean="0"/>
              <a:t>Bread</a:t>
            </a:r>
          </a:p>
          <a:p>
            <a:pPr lvl="1"/>
            <a:r>
              <a:rPr lang="en-US" sz="2000" dirty="0" smtClean="0"/>
              <a:t>Often is pre-set (put on table before food is served)</a:t>
            </a:r>
          </a:p>
          <a:p>
            <a:pPr lvl="1"/>
            <a:r>
              <a:rPr lang="en-US" sz="2000" dirty="0" smtClean="0"/>
              <a:t>NEVER touch bread with your hands</a:t>
            </a:r>
          </a:p>
          <a:p>
            <a:pPr lvl="1"/>
            <a:r>
              <a:rPr lang="en-US" sz="2000" dirty="0" smtClean="0"/>
              <a:t>Offer enough for each customer to have 1.5 servings per person</a:t>
            </a:r>
            <a:endParaRPr lang="en-US" sz="2000" dirty="0"/>
          </a:p>
          <a:p>
            <a:pPr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08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Serving </a:t>
            </a:r>
            <a:r>
              <a:rPr lang="en-US" dirty="0"/>
              <a:t>the </a:t>
            </a:r>
            <a:r>
              <a:rPr lang="en-US" dirty="0" smtClean="0"/>
              <a:t>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5</a:t>
            </a:r>
            <a:r>
              <a:rPr lang="en-US" sz="2400" dirty="0"/>
              <a:t>. </a:t>
            </a:r>
            <a:r>
              <a:rPr lang="en-US" sz="2400" dirty="0" smtClean="0"/>
              <a:t>Appetizers</a:t>
            </a:r>
          </a:p>
          <a:p>
            <a:pPr lvl="1"/>
            <a:r>
              <a:rPr lang="en-US" sz="2000" dirty="0" smtClean="0"/>
              <a:t>Serve cold appetizers first, then hot appetizers</a:t>
            </a:r>
          </a:p>
          <a:p>
            <a:pPr lvl="1"/>
            <a:r>
              <a:rPr lang="en-US" sz="2000" dirty="0" smtClean="0"/>
              <a:t>Provide a clean plate and utensils for appetizers</a:t>
            </a:r>
            <a:endParaRPr lang="en-US" sz="2000" dirty="0"/>
          </a:p>
          <a:p>
            <a:r>
              <a:rPr lang="en-US" sz="2400" dirty="0"/>
              <a:t>6. </a:t>
            </a:r>
            <a:r>
              <a:rPr lang="en-US" sz="2400" dirty="0" smtClean="0"/>
              <a:t>Soup</a:t>
            </a:r>
          </a:p>
          <a:p>
            <a:pPr lvl="1"/>
            <a:r>
              <a:rPr lang="en-US" sz="2000" dirty="0" smtClean="0"/>
              <a:t>Served from left side with left hand</a:t>
            </a:r>
          </a:p>
          <a:p>
            <a:pPr lvl="1"/>
            <a:r>
              <a:rPr lang="en-US" sz="2000" dirty="0" smtClean="0"/>
              <a:t>Cup or bowl must have an </a:t>
            </a:r>
            <a:r>
              <a:rPr lang="en-US" sz="2000" dirty="0" err="1" smtClean="0"/>
              <a:t>underliner</a:t>
            </a:r>
            <a:r>
              <a:rPr lang="en-US" sz="2000" dirty="0" smtClean="0"/>
              <a:t> (a dish underneath in case it spills)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48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Serving </a:t>
            </a:r>
            <a:r>
              <a:rPr lang="en-US" dirty="0"/>
              <a:t>the </a:t>
            </a:r>
            <a:r>
              <a:rPr lang="en-US" dirty="0" smtClean="0"/>
              <a:t>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7</a:t>
            </a:r>
            <a:r>
              <a:rPr lang="en-US" sz="2400" dirty="0"/>
              <a:t>. </a:t>
            </a:r>
            <a:r>
              <a:rPr lang="en-US" sz="2400" dirty="0" smtClean="0"/>
              <a:t>Salad – may be presented before or after the entrée</a:t>
            </a:r>
          </a:p>
          <a:p>
            <a:pPr lvl="1"/>
            <a:r>
              <a:rPr lang="en-US" sz="2000" dirty="0" smtClean="0"/>
              <a:t>Best served on chilled plates</a:t>
            </a:r>
          </a:p>
          <a:p>
            <a:pPr lvl="1"/>
            <a:r>
              <a:rPr lang="en-US" sz="2000" dirty="0" smtClean="0"/>
              <a:t>Preset salad fork and knife</a:t>
            </a:r>
            <a:endParaRPr lang="en-US" sz="2000" dirty="0"/>
          </a:p>
          <a:p>
            <a:r>
              <a:rPr lang="en-US" sz="2400" dirty="0"/>
              <a:t>8. </a:t>
            </a:r>
            <a:r>
              <a:rPr lang="en-US" sz="2400" dirty="0" smtClean="0"/>
              <a:t>Entrees</a:t>
            </a:r>
          </a:p>
          <a:p>
            <a:pPr lvl="1"/>
            <a:r>
              <a:rPr lang="en-US" sz="2000" dirty="0" smtClean="0"/>
              <a:t>Use left hand and serve from customer’s left side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44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Serving </a:t>
            </a:r>
            <a:r>
              <a:rPr lang="en-US" dirty="0"/>
              <a:t>the </a:t>
            </a:r>
            <a:r>
              <a:rPr lang="en-US" dirty="0" smtClean="0"/>
              <a:t>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9</a:t>
            </a:r>
            <a:r>
              <a:rPr lang="en-US" sz="2000" dirty="0"/>
              <a:t>. </a:t>
            </a:r>
            <a:r>
              <a:rPr lang="en-US" sz="2000" dirty="0" smtClean="0"/>
              <a:t>Dessert – may display desserts on trays or carts</a:t>
            </a:r>
          </a:p>
          <a:p>
            <a:pPr lvl="1"/>
            <a:r>
              <a:rPr lang="en-US" sz="1800" dirty="0" smtClean="0"/>
              <a:t>Preset for dessert course a fork or a spoon</a:t>
            </a:r>
          </a:p>
          <a:p>
            <a:pPr lvl="1"/>
            <a:r>
              <a:rPr lang="en-US" sz="1800" dirty="0" smtClean="0"/>
              <a:t>Serve from customer’s left</a:t>
            </a:r>
            <a:endParaRPr lang="en-US" sz="1800" dirty="0"/>
          </a:p>
          <a:p>
            <a:r>
              <a:rPr lang="en-US" sz="2000" dirty="0"/>
              <a:t>10. Clearing the </a:t>
            </a:r>
            <a:r>
              <a:rPr lang="en-US" sz="2000" dirty="0" smtClean="0"/>
              <a:t>table</a:t>
            </a:r>
          </a:p>
          <a:p>
            <a:pPr lvl="1"/>
            <a:r>
              <a:rPr lang="en-US" sz="1800" dirty="0" smtClean="0"/>
              <a:t>Always ask if you may take something</a:t>
            </a:r>
          </a:p>
          <a:p>
            <a:pPr lvl="1"/>
            <a:r>
              <a:rPr lang="en-US" sz="1800" dirty="0" smtClean="0"/>
              <a:t>Use right hand and clear from right side</a:t>
            </a:r>
          </a:p>
          <a:p>
            <a:pPr lvl="1"/>
            <a:r>
              <a:rPr lang="en-US" sz="1800" dirty="0" smtClean="0"/>
              <a:t>Do not stack or scrape dishes in front of the customer.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57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the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</a:t>
            </a:r>
            <a:r>
              <a:rPr lang="en-US" sz="2000" dirty="0"/>
              <a:t>. Hand </a:t>
            </a:r>
            <a:r>
              <a:rPr lang="en-US" sz="2000" dirty="0" smtClean="0"/>
              <a:t>Calculation – done at the table with a calculator</a:t>
            </a:r>
            <a:endParaRPr lang="en-US" sz="2000" dirty="0"/>
          </a:p>
          <a:p>
            <a:r>
              <a:rPr lang="en-US" sz="2000" dirty="0"/>
              <a:t>2. Computer calculated </a:t>
            </a:r>
            <a:r>
              <a:rPr lang="en-US" sz="2000" dirty="0" smtClean="0"/>
              <a:t>checks – most computers now calculate checks based on orders</a:t>
            </a:r>
            <a:endParaRPr lang="en-US" sz="2000" dirty="0"/>
          </a:p>
          <a:p>
            <a:r>
              <a:rPr lang="en-US" sz="2000" dirty="0"/>
              <a:t>3. Check </a:t>
            </a:r>
            <a:r>
              <a:rPr lang="en-US" sz="2000" dirty="0" smtClean="0"/>
              <a:t>errors – always recheck for errors like extra items and such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22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Presenting </a:t>
            </a:r>
            <a:r>
              <a:rPr lang="en-US" dirty="0"/>
              <a:t>the </a:t>
            </a:r>
            <a:r>
              <a:rPr lang="en-US" dirty="0" smtClean="0"/>
              <a:t>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52800"/>
          </a:xfrm>
        </p:spPr>
        <p:txBody>
          <a:bodyPr>
            <a:no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Handling </a:t>
            </a:r>
            <a:r>
              <a:rPr lang="en-US" dirty="0" smtClean="0"/>
              <a:t>money – wait a moment after laying out the check</a:t>
            </a:r>
          </a:p>
          <a:p>
            <a:pPr lvl="1"/>
            <a:r>
              <a:rPr lang="en-US" dirty="0" smtClean="0"/>
              <a:t>Ask if they need any change</a:t>
            </a:r>
            <a:endParaRPr lang="en-US" dirty="0"/>
          </a:p>
          <a:p>
            <a:r>
              <a:rPr lang="en-US" dirty="0"/>
              <a:t>2. Handling credit </a:t>
            </a:r>
            <a:r>
              <a:rPr lang="en-US" dirty="0" smtClean="0"/>
              <a:t>cards</a:t>
            </a:r>
          </a:p>
          <a:p>
            <a:pPr lvl="1"/>
            <a:r>
              <a:rPr lang="en-US" dirty="0" smtClean="0"/>
              <a:t>Check card for customer’s signature</a:t>
            </a:r>
          </a:p>
          <a:p>
            <a:pPr lvl="1"/>
            <a:r>
              <a:rPr lang="en-US" dirty="0" smtClean="0"/>
              <a:t>Make sure receipt signature and card signature match</a:t>
            </a:r>
            <a:endParaRPr lang="en-US" dirty="0"/>
          </a:p>
          <a:p>
            <a:r>
              <a:rPr lang="en-US" dirty="0"/>
              <a:t>3. Handling </a:t>
            </a:r>
            <a:r>
              <a:rPr lang="en-US" dirty="0" smtClean="0"/>
              <a:t>tips</a:t>
            </a:r>
          </a:p>
          <a:p>
            <a:pPr lvl="1"/>
            <a:r>
              <a:rPr lang="en-US" dirty="0" smtClean="0"/>
              <a:t>Good service is 15%, excellent is 20-30%</a:t>
            </a:r>
            <a:endParaRPr lang="en-US" dirty="0"/>
          </a:p>
          <a:p>
            <a:r>
              <a:rPr lang="en-US" dirty="0"/>
              <a:t>E. Resetting </a:t>
            </a:r>
            <a:r>
              <a:rPr lang="en-US" dirty="0" smtClean="0"/>
              <a:t>tables</a:t>
            </a:r>
          </a:p>
          <a:p>
            <a:pPr lvl="1"/>
            <a:r>
              <a:rPr lang="en-US" dirty="0" smtClean="0"/>
              <a:t>Clean tables then replace with new silverware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Server’s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Greeting customers</a:t>
            </a:r>
          </a:p>
          <a:p>
            <a:pPr marL="914400" lvl="1" indent="-514350">
              <a:buAutoNum type="arabicPeriod"/>
            </a:pPr>
            <a:r>
              <a:rPr lang="en-US" sz="2000" dirty="0" smtClean="0"/>
              <a:t>Servers should give the customer a minute to adjust to surroundings before approaching the table.</a:t>
            </a:r>
          </a:p>
          <a:p>
            <a:pPr marL="914400" lvl="1" indent="-514350">
              <a:buAutoNum type="arabicPeriod"/>
            </a:pPr>
            <a:r>
              <a:rPr lang="en-US" sz="2000" dirty="0" smtClean="0"/>
              <a:t>Smile and maintain eye contact with customers</a:t>
            </a:r>
          </a:p>
          <a:p>
            <a:pPr marL="914400" lvl="1" indent="-514350">
              <a:buAutoNum type="arabicPeriod"/>
            </a:pPr>
            <a:r>
              <a:rPr lang="en-US" sz="2000" dirty="0" smtClean="0"/>
              <a:t>If customers are celebrating a special occasion, servers should try to determine who is the guest of honor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03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Server’s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09800"/>
            <a:ext cx="6400800" cy="3048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2</a:t>
            </a:r>
            <a:r>
              <a:rPr lang="en-US" sz="2400" dirty="0"/>
              <a:t>. Taking beverage </a:t>
            </a:r>
            <a:r>
              <a:rPr lang="en-US" sz="2400" dirty="0" smtClean="0"/>
              <a:t>order - First point of service (first thing that is ordered)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a. Repeating to </a:t>
            </a:r>
            <a:r>
              <a:rPr lang="en-US" sz="2400" dirty="0" smtClean="0"/>
              <a:t>customer – important to ensure order is correct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b. Position </a:t>
            </a:r>
            <a:r>
              <a:rPr lang="en-US" sz="2400" dirty="0" smtClean="0"/>
              <a:t>numbers – number each person at the table and take the order in a clockwise direction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63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Server’s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048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Serving cold </a:t>
            </a:r>
            <a:r>
              <a:rPr lang="en-US" dirty="0" smtClean="0"/>
              <a:t>beverages – milk, iced tea, soft drinks, juice, and water.</a:t>
            </a: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Glass </a:t>
            </a:r>
            <a:r>
              <a:rPr lang="en-US" dirty="0"/>
              <a:t>positions on </a:t>
            </a:r>
            <a:r>
              <a:rPr lang="en-US" dirty="0" smtClean="0"/>
              <a:t>tray – 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arrange glasses so beverage served first is the closest to the rim of the beverage tray BUT 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For stability make sure that heaviest and tallest glasses are in the middle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b. Serve from the </a:t>
            </a:r>
            <a:r>
              <a:rPr lang="en-US" dirty="0" smtClean="0"/>
              <a:t>right –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carry trays at waist level with LEFT hand under the tray and use right hand to serve beverages on customer’s right side.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Server’s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4</a:t>
            </a:r>
            <a:r>
              <a:rPr lang="en-US" sz="2400" dirty="0"/>
              <a:t>. Water service</a:t>
            </a:r>
          </a:p>
          <a:p>
            <a:pPr marL="0" indent="0">
              <a:buNone/>
            </a:pPr>
            <a:r>
              <a:rPr lang="en-US" sz="2400" dirty="0"/>
              <a:t>a. Glass </a:t>
            </a:r>
            <a:r>
              <a:rPr lang="en-US" sz="2400" dirty="0" smtClean="0"/>
              <a:t>placement – place water glasses above entrée knife and in line with its tip.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b. Filling the </a:t>
            </a:r>
            <a:r>
              <a:rPr lang="en-US" sz="2400" dirty="0" smtClean="0"/>
              <a:t>glass – don’t allow the pitcher to touch the rim of the glass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22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1:  Server’s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You will practice:</a:t>
            </a:r>
          </a:p>
          <a:p>
            <a:pPr lvl="1"/>
            <a:r>
              <a:rPr lang="en-US" sz="2800" dirty="0" smtClean="0"/>
              <a:t>Greeting Customers</a:t>
            </a:r>
          </a:p>
          <a:p>
            <a:pPr lvl="1"/>
            <a:r>
              <a:rPr lang="en-US" sz="2800" dirty="0" smtClean="0"/>
              <a:t>Taking Beverage Order</a:t>
            </a:r>
          </a:p>
          <a:p>
            <a:pPr lvl="1"/>
            <a:r>
              <a:rPr lang="en-US" sz="2800" dirty="0" smtClean="0"/>
              <a:t>Serving Beverages</a:t>
            </a:r>
          </a:p>
          <a:p>
            <a:pPr lvl="1"/>
            <a:r>
              <a:rPr lang="en-US" sz="2800" dirty="0" smtClean="0"/>
              <a:t>Water Service</a:t>
            </a:r>
          </a:p>
        </p:txBody>
      </p:sp>
    </p:spTree>
    <p:extLst>
      <p:ext uri="{BB962C8B-B14F-4D97-AF65-F5344CB8AC3E}">
        <p14:creationId xmlns:p14="http://schemas.microsoft.com/office/powerpoint/2010/main" val="19200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Server’s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2000" dirty="0"/>
              <a:t>5. Serving hot </a:t>
            </a:r>
            <a:r>
              <a:rPr lang="en-US" sz="2000" dirty="0" smtClean="0"/>
              <a:t>beverages – from right side with right hand</a:t>
            </a:r>
            <a:endParaRPr lang="en-US" sz="2000" dirty="0"/>
          </a:p>
          <a:p>
            <a:pPr indent="0">
              <a:buNone/>
            </a:pPr>
            <a:r>
              <a:rPr lang="en-US" sz="2000" dirty="0"/>
              <a:t>a. Coffee set </a:t>
            </a:r>
            <a:r>
              <a:rPr lang="en-US" sz="2000" dirty="0" smtClean="0"/>
              <a:t>up – providing cream, sugar, cup and saucer or mug and a teaspoon</a:t>
            </a:r>
            <a:endParaRPr lang="en-US" sz="2000" dirty="0"/>
          </a:p>
          <a:p>
            <a:pPr indent="0">
              <a:buNone/>
            </a:pPr>
            <a:r>
              <a:rPr lang="en-US" sz="2000" dirty="0"/>
              <a:t>b. Hot tea set </a:t>
            </a:r>
            <a:r>
              <a:rPr lang="en-US" sz="2000" dirty="0" smtClean="0"/>
              <a:t>up – container of hot tea, a tea bag, and a slice of lemon and a teaspoon with a cup and saucer or mug (I recommend sugar or honey, too)</a:t>
            </a:r>
            <a:endParaRPr lang="en-US" sz="2000" dirty="0"/>
          </a:p>
          <a:p>
            <a:pPr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42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Server’s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>
              <a:buNone/>
            </a:pPr>
            <a:r>
              <a:rPr lang="en-US" dirty="0" smtClean="0"/>
              <a:t>6</a:t>
            </a:r>
            <a:r>
              <a:rPr lang="en-US" dirty="0"/>
              <a:t>. Selling the </a:t>
            </a:r>
            <a:r>
              <a:rPr lang="en-US" dirty="0" smtClean="0"/>
              <a:t>menu – a sales technique to increase spending</a:t>
            </a:r>
            <a:endParaRPr lang="en-US" dirty="0"/>
          </a:p>
          <a:p>
            <a:pPr indent="0">
              <a:buNone/>
            </a:pPr>
            <a:r>
              <a:rPr lang="en-US" dirty="0"/>
              <a:t>a. </a:t>
            </a:r>
            <a:r>
              <a:rPr lang="en-US" dirty="0" smtClean="0"/>
              <a:t>Highlighting – emphasizing a certain menu item or special of the day</a:t>
            </a:r>
            <a:endParaRPr lang="en-US" dirty="0"/>
          </a:p>
          <a:p>
            <a:pPr indent="0">
              <a:buNone/>
            </a:pPr>
            <a:r>
              <a:rPr lang="en-US" dirty="0"/>
              <a:t>b. Dietary </a:t>
            </a:r>
            <a:r>
              <a:rPr lang="en-US" dirty="0" smtClean="0"/>
              <a:t>concerns – able to make suggestions or offer cautions for those on diets and people with allergies and sensitivities</a:t>
            </a:r>
            <a:endParaRPr lang="en-US" dirty="0"/>
          </a:p>
          <a:p>
            <a:pPr indent="0">
              <a:buNone/>
            </a:pPr>
            <a:r>
              <a:rPr lang="en-US" dirty="0"/>
              <a:t>c. Open-ended </a:t>
            </a:r>
            <a:r>
              <a:rPr lang="en-US" dirty="0" smtClean="0"/>
              <a:t>questions – “What would you like to start with tonight” vs. “Would you like to start with something?”</a:t>
            </a:r>
            <a:endParaRPr lang="en-US" dirty="0"/>
          </a:p>
          <a:p>
            <a:pPr indent="0">
              <a:buNone/>
            </a:pPr>
            <a:r>
              <a:rPr lang="en-US" dirty="0"/>
              <a:t>d. </a:t>
            </a:r>
            <a:r>
              <a:rPr lang="en-US" dirty="0" smtClean="0"/>
              <a:t>Upselling – suggesting a larger size, better quality, or additional items.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Server’s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dirty="0" smtClean="0"/>
              <a:t>7</a:t>
            </a:r>
            <a:r>
              <a:rPr lang="en-US" dirty="0"/>
              <a:t>. Taking the </a:t>
            </a:r>
            <a:r>
              <a:rPr lang="en-US" dirty="0" smtClean="0"/>
              <a:t>order – use same position numbers from before</a:t>
            </a:r>
            <a:endParaRPr lang="en-US" dirty="0"/>
          </a:p>
          <a:p>
            <a:pPr indent="0">
              <a:buNone/>
            </a:pPr>
            <a:r>
              <a:rPr lang="en-US" dirty="0"/>
              <a:t>a. Listening </a:t>
            </a:r>
            <a:r>
              <a:rPr lang="en-US" dirty="0" smtClean="0"/>
              <a:t>carefully – fully focus on customer</a:t>
            </a:r>
            <a:endParaRPr lang="en-US" dirty="0"/>
          </a:p>
          <a:p>
            <a:pPr indent="0">
              <a:buNone/>
            </a:pPr>
            <a:r>
              <a:rPr lang="en-US" dirty="0"/>
              <a:t>b. Confirming </a:t>
            </a:r>
            <a:r>
              <a:rPr lang="en-US" dirty="0" smtClean="0"/>
              <a:t>order – repeat order before moving on to next customer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135</TotalTime>
  <Words>950</Words>
  <Application>Microsoft Office PowerPoint</Application>
  <PresentationFormat>On-screen Show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Couture</vt:lpstr>
      <vt:lpstr>Demonstrating Skills for Customer Service</vt:lpstr>
      <vt:lpstr>Server’s role</vt:lpstr>
      <vt:lpstr>Server’s role</vt:lpstr>
      <vt:lpstr>Server’s role</vt:lpstr>
      <vt:lpstr>Server’s role</vt:lpstr>
      <vt:lpstr>Day 1:  Server’s Role</vt:lpstr>
      <vt:lpstr>Server’s role</vt:lpstr>
      <vt:lpstr>Server’s role</vt:lpstr>
      <vt:lpstr>Server’s role</vt:lpstr>
      <vt:lpstr>Server’s Role</vt:lpstr>
      <vt:lpstr>Server’s Role</vt:lpstr>
      <vt:lpstr>Server’s Role</vt:lpstr>
      <vt:lpstr>Serving the order</vt:lpstr>
      <vt:lpstr>Serving the order</vt:lpstr>
      <vt:lpstr>Serving the order</vt:lpstr>
      <vt:lpstr>Serving the order</vt:lpstr>
      <vt:lpstr>Serving the order</vt:lpstr>
      <vt:lpstr>Calculating the check</vt:lpstr>
      <vt:lpstr>Presenting the check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Demonstrating Skills for Customer Service</dc:title>
  <dc:creator>rebecca.benners</dc:creator>
  <cp:lastModifiedBy>rebecca.benners</cp:lastModifiedBy>
  <cp:revision>27</cp:revision>
  <dcterms:created xsi:type="dcterms:W3CDTF">2011-11-10T18:10:54Z</dcterms:created>
  <dcterms:modified xsi:type="dcterms:W3CDTF">2012-12-06T17:45:51Z</dcterms:modified>
</cp:coreProperties>
</file>