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64" r:id="rId3"/>
    <p:sldId id="259" r:id="rId4"/>
    <p:sldId id="260" r:id="rId5"/>
    <p:sldId id="265" r:id="rId6"/>
    <p:sldId id="261" r:id="rId7"/>
    <p:sldId id="266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EA65-B5B9-462A-8881-CC9A1707DB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DEB5-84C8-4FB9-9E53-CE4AE2E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1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029200"/>
            <a:ext cx="5003800" cy="599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Moist Cooking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628640"/>
            <a:ext cx="4013200" cy="609600"/>
          </a:xfrm>
        </p:spPr>
        <p:txBody>
          <a:bodyPr/>
          <a:lstStyle/>
          <a:p>
            <a:r>
              <a:rPr lang="en-US" dirty="0" smtClean="0"/>
              <a:t>CAH I </a:t>
            </a:r>
            <a:r>
              <a:rPr lang="en-US" dirty="0" smtClean="0"/>
              <a:t>1.03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4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 smtClean="0"/>
              <a:t>What equipment can be used for two or more methods?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What preparation is done to food before </a:t>
            </a:r>
            <a:r>
              <a:rPr lang="en-US" sz="2400" dirty="0" smtClean="0"/>
              <a:t>blanching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How are </a:t>
            </a:r>
            <a:r>
              <a:rPr lang="en-US" sz="2400" dirty="0" smtClean="0"/>
              <a:t>steamed products </a:t>
            </a:r>
            <a:r>
              <a:rPr lang="en-US" sz="2400" dirty="0" smtClean="0"/>
              <a:t>given their </a:t>
            </a:r>
            <a:r>
              <a:rPr lang="en-US" sz="2400" dirty="0" smtClean="0"/>
              <a:t>flavor(2 </a:t>
            </a:r>
            <a:r>
              <a:rPr lang="en-US" sz="2400" dirty="0" smtClean="0"/>
              <a:t>ways)?</a:t>
            </a:r>
            <a:endParaRPr lang="en-US" sz="2400" dirty="0"/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What equipment is used for </a:t>
            </a:r>
            <a:r>
              <a:rPr lang="en-US" sz="2400" dirty="0" smtClean="0"/>
              <a:t>simmering?</a:t>
            </a:r>
            <a:endParaRPr lang="en-US" sz="2400" dirty="0" smtClean="0"/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How are </a:t>
            </a:r>
            <a:r>
              <a:rPr lang="en-US" sz="2400" dirty="0" smtClean="0"/>
              <a:t>boiled foods </a:t>
            </a:r>
            <a:r>
              <a:rPr lang="en-US" sz="2400" dirty="0" smtClean="0"/>
              <a:t>different from other </a:t>
            </a:r>
            <a:r>
              <a:rPr lang="en-US" sz="2400" dirty="0" smtClean="0"/>
              <a:t>moist heat </a:t>
            </a:r>
            <a:r>
              <a:rPr lang="en-US" sz="2400" dirty="0" smtClean="0"/>
              <a:t>foods?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What are the minimum internal temperatures for: chicken, beef, vegetables, and pork?</a:t>
            </a:r>
          </a:p>
          <a:p>
            <a:pPr marL="342900" indent="-342900" algn="l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9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676400"/>
            <a:ext cx="3566160" cy="463296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sz="2400" u="sng" dirty="0" smtClean="0"/>
              <a:t>The Method</a:t>
            </a: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A rapid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MOIST cooking method where liquid is heated to the boiling point (212 ºF) and kept at that temperature while 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food cooks and </a:t>
            </a:r>
            <a:endParaRPr lang="en-US" altLang="en-US" sz="2000" dirty="0" smtClean="0"/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water cooks the food through convection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Because of the rapid motion of the water very few foods can be boiled because they will easily break.</a:t>
            </a:r>
          </a:p>
          <a:p>
            <a:endParaRPr lang="en-US" dirty="0" smtClean="0"/>
          </a:p>
        </p:txBody>
      </p:sp>
      <p:sp>
        <p:nvSpPr>
          <p:cNvPr id="4" name="AutoShape 2" descr="Image result for boiling cooking meth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9932"/>
            <a:ext cx="3219655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178359"/>
            <a:ext cx="3290680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0" y="5715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Insert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600200"/>
            <a:ext cx="3566160" cy="470916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Equipment</a:t>
            </a:r>
          </a:p>
          <a:p>
            <a:pPr lvl="1"/>
            <a:r>
              <a:rPr lang="en-US" sz="2000" dirty="0" smtClean="0"/>
              <a:t>Range</a:t>
            </a:r>
          </a:p>
          <a:p>
            <a:pPr lvl="1"/>
            <a:r>
              <a:rPr lang="en-US" sz="2000" dirty="0" smtClean="0"/>
              <a:t>Burners</a:t>
            </a:r>
          </a:p>
          <a:p>
            <a:pPr lvl="1"/>
            <a:r>
              <a:rPr lang="en-US" sz="2000" dirty="0" smtClean="0"/>
              <a:t>Stockpot</a:t>
            </a:r>
          </a:p>
          <a:p>
            <a:pPr lvl="1"/>
            <a:r>
              <a:rPr lang="en-US" sz="2000" dirty="0" smtClean="0"/>
              <a:t>Sauce Pan</a:t>
            </a:r>
            <a:endParaRPr lang="en-US" sz="2000" dirty="0" smtClean="0"/>
          </a:p>
          <a:p>
            <a:pPr marL="128016" lvl="1" indent="0">
              <a:buNone/>
            </a:pPr>
            <a:endParaRPr lang="en-US" sz="2000" dirty="0" smtClean="0"/>
          </a:p>
          <a:p>
            <a:r>
              <a:rPr lang="en-US" sz="2400" u="sng" dirty="0" smtClean="0"/>
              <a:t>Tips</a:t>
            </a:r>
            <a:endParaRPr lang="en-US" sz="2400" u="sng" dirty="0"/>
          </a:p>
          <a:p>
            <a:pPr lvl="1"/>
            <a:r>
              <a:rPr lang="en-US" sz="2000" dirty="0" smtClean="0"/>
              <a:t>Use naturally </a:t>
            </a:r>
            <a:r>
              <a:rPr lang="en-US" sz="2000" dirty="0" smtClean="0"/>
              <a:t>tough foods, like pasta and some vegetables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Begin boiled potatoes </a:t>
            </a:r>
            <a:r>
              <a:rPr lang="en-US" altLang="en-US" sz="2000" dirty="0" smtClean="0"/>
              <a:t>with just enough </a:t>
            </a:r>
            <a:r>
              <a:rPr lang="en-US" altLang="en-US" sz="2000" dirty="0"/>
              <a:t>cold </a:t>
            </a:r>
            <a:r>
              <a:rPr lang="en-US" altLang="en-US" sz="2000" dirty="0" smtClean="0"/>
              <a:t>water to cover.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Otherwise, allow the water to come to a complete boil so food will not stick to pan</a:t>
            </a:r>
            <a:endParaRPr lang="en-US" altLang="en-US" sz="2000" dirty="0"/>
          </a:p>
          <a:p>
            <a:pPr marL="128016" lvl="1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1" y="4420340"/>
            <a:ext cx="2101431" cy="2437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53" y="1737360"/>
            <a:ext cx="2255306" cy="1185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44" y="2967499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Parboiling/blanching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8096" y="1671066"/>
            <a:ext cx="3566160" cy="4638294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 Method</a:t>
            </a:r>
          </a:p>
          <a:p>
            <a:pPr lvl="1"/>
            <a:r>
              <a:rPr lang="en-US" altLang="en-US" sz="2000" dirty="0"/>
              <a:t>Parboiling:  MOIST cooking method where foods are put into boiling water and partially cooked (Think several minutes or so) in order to tenderize them or prepare them for other methods; a process similar to blanching.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4334256" y="495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Insert Videos</a:t>
            </a:r>
            <a:endParaRPr lang="en-US" dirty="0"/>
          </a:p>
        </p:txBody>
      </p:sp>
      <p:pic>
        <p:nvPicPr>
          <p:cNvPr id="7" name="Picture 6" descr="https://encrypted-tbn2.google.com/images?q=tbn:ANd9GcRN5IMZpsXSIr5AVOjZto9XvzPsMZhgiwBaup-Mi3moSwygK5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" y="4567952"/>
            <a:ext cx="2014272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748887" y="1720215"/>
            <a:ext cx="3566160" cy="29197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/>
              <a:t>The Method</a:t>
            </a:r>
          </a:p>
          <a:p>
            <a:r>
              <a:rPr lang="en-US" altLang="en-US" dirty="0"/>
              <a:t>Blanching:  MOIST cooking method in which food is plunged into boiling water briefly (typically enough time for the boiling to enhance the color of a vegetable) and then plunged into ice water to stop the cooking process from continuing.</a:t>
            </a:r>
          </a:p>
          <a:p>
            <a:endParaRPr lang="en-US" altLang="en-US" dirty="0" smtClean="0"/>
          </a:p>
          <a:p>
            <a:endParaRPr lang="en-US" sz="2400" u="sng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81" y="4640008"/>
            <a:ext cx="2324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encrypted-tbn3.google.com/images?q=tbn:ANd9GcSUjfzyo-wq2BJ7xWHbaIKP8pNCINA-b_JEPLgxu-M5UpZ_4K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4" y="179127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02" y="2849824"/>
            <a:ext cx="1857375" cy="24669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234914"/>
            <a:ext cx="3499104" cy="1849918"/>
          </a:xfrm>
        </p:spPr>
        <p:txBody>
          <a:bodyPr/>
          <a:lstStyle/>
          <a:p>
            <a:r>
              <a:rPr lang="en-US" dirty="0" smtClean="0"/>
              <a:t>Parboiling / Blanching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4413123" y="61933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/>
              <a:t>Equipment</a:t>
            </a:r>
          </a:p>
          <a:p>
            <a:pPr lvl="1"/>
            <a:r>
              <a:rPr lang="en-US" sz="2000" dirty="0" smtClean="0"/>
              <a:t>Stockpot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smtClean="0"/>
              <a:t>Saucepan</a:t>
            </a:r>
            <a:endParaRPr lang="en-US" sz="2000" dirty="0"/>
          </a:p>
          <a:p>
            <a:pPr lvl="1"/>
            <a:r>
              <a:rPr lang="en-US" sz="2000" dirty="0" smtClean="0"/>
              <a:t>Range</a:t>
            </a:r>
            <a:endParaRPr lang="en-US" sz="2000" dirty="0"/>
          </a:p>
          <a:p>
            <a:pPr marL="128016" lvl="1" indent="0">
              <a:buNone/>
            </a:pPr>
            <a:endParaRPr lang="en-US" sz="2000" dirty="0"/>
          </a:p>
          <a:p>
            <a:r>
              <a:rPr lang="en-US" sz="2400" u="sng" dirty="0" smtClean="0"/>
              <a:t>Tips</a:t>
            </a:r>
            <a:endParaRPr lang="en-US" sz="2400" u="sng" dirty="0"/>
          </a:p>
          <a:p>
            <a:pPr lvl="1"/>
            <a:r>
              <a:rPr lang="en-US" sz="2000" dirty="0"/>
              <a:t>Great if you want to partially cook a food before freezing, lock in color, preserve nutrients, remove excess salt, and remove unwanted things such as blood or strong flavor</a:t>
            </a:r>
            <a:r>
              <a:rPr lang="en-US" sz="2000" dirty="0" smtClean="0"/>
              <a:t>.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Ribs </a:t>
            </a:r>
            <a:r>
              <a:rPr lang="en-US" altLang="en-US" sz="2000" dirty="0"/>
              <a:t>are </a:t>
            </a:r>
            <a:r>
              <a:rPr lang="en-US" altLang="en-US" sz="2000"/>
              <a:t>often </a:t>
            </a:r>
            <a:r>
              <a:rPr lang="en-US" altLang="en-US" sz="2000" smtClean="0"/>
              <a:t>parboiled </a:t>
            </a:r>
            <a:r>
              <a:rPr lang="en-US" altLang="en-US" sz="2000" dirty="0"/>
              <a:t>before grilling in order to tenderize them.</a:t>
            </a:r>
          </a:p>
          <a:p>
            <a:pPr lvl="1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27" y="4876800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Simmering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Method</a:t>
            </a:r>
          </a:p>
          <a:p>
            <a:r>
              <a:rPr lang="en-US" altLang="en-US" sz="2100" dirty="0"/>
              <a:t>Simmering:  MOIST cooking method during which food cooks steadily and slowly in a liquid slightly below boiling (185-200ºF) and is not rough like boiling.</a:t>
            </a:r>
          </a:p>
          <a:p>
            <a:r>
              <a:rPr lang="en-US" dirty="0" smtClean="0"/>
              <a:t>Video:</a:t>
            </a:r>
            <a:endParaRPr lang="en-US" altLang="en-US" dirty="0"/>
          </a:p>
          <a:p>
            <a:endParaRPr lang="en-US" sz="1700" dirty="0"/>
          </a:p>
        </p:txBody>
      </p:sp>
      <p:pic>
        <p:nvPicPr>
          <p:cNvPr id="5122" name="Picture 2" descr="Image result for simmering cooking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31387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simmering cooking method sa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35052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1990" y="838200"/>
            <a:ext cx="3566160" cy="5471160"/>
          </a:xfrm>
        </p:spPr>
        <p:txBody>
          <a:bodyPr>
            <a:normAutofit/>
          </a:bodyPr>
          <a:lstStyle/>
          <a:p>
            <a:r>
              <a:rPr lang="en-US" sz="2400" u="sng" dirty="0"/>
              <a:t>Equipment</a:t>
            </a:r>
          </a:p>
          <a:p>
            <a:pPr lvl="1"/>
            <a:r>
              <a:rPr lang="en-US" sz="2000" dirty="0"/>
              <a:t>Stockpot	</a:t>
            </a:r>
          </a:p>
          <a:p>
            <a:pPr lvl="1"/>
            <a:r>
              <a:rPr lang="en-US" sz="2000" dirty="0"/>
              <a:t>Saucepan</a:t>
            </a:r>
          </a:p>
          <a:p>
            <a:pPr lvl="1"/>
            <a:r>
              <a:rPr lang="en-US" sz="2000" dirty="0"/>
              <a:t>Range</a:t>
            </a:r>
          </a:p>
          <a:p>
            <a:pPr marL="128016" lvl="1" indent="0">
              <a:buNone/>
            </a:pPr>
            <a:endParaRPr lang="en-US" sz="2000" dirty="0"/>
          </a:p>
          <a:p>
            <a:r>
              <a:rPr lang="en-US" sz="2400" u="sng" dirty="0" smtClean="0"/>
              <a:t>Tips</a:t>
            </a:r>
            <a:endParaRPr lang="en-US" sz="2400" u="sng" dirty="0"/>
          </a:p>
          <a:p>
            <a:pPr lvl="1"/>
            <a:r>
              <a:rPr lang="en-US" altLang="en-US" sz="2000" dirty="0"/>
              <a:t>Most common for </a:t>
            </a:r>
            <a:r>
              <a:rPr lang="en-US" altLang="en-US" sz="2000" dirty="0" smtClean="0"/>
              <a:t>delicate vegetables</a:t>
            </a:r>
          </a:p>
          <a:p>
            <a:pPr lvl="1"/>
            <a:r>
              <a:rPr lang="en-US" altLang="en-US" sz="2000" dirty="0" smtClean="0"/>
              <a:t>Also used when reducing sauces because it minimizes </a:t>
            </a:r>
            <a:r>
              <a:rPr lang="en-US" altLang="en-US" sz="2000" dirty="0"/>
              <a:t>evaporation compared to boiling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altLang="en-US" sz="2000" dirty="0" smtClean="0"/>
              <a:t>Used for long, slow cooking tasks such as making stocks</a:t>
            </a:r>
            <a:endParaRPr lang="en-US" altLang="en-US" sz="2000" dirty="0"/>
          </a:p>
          <a:p>
            <a:pPr lvl="1"/>
            <a:endParaRPr lang="en-US" sz="2000" dirty="0" smtClean="0"/>
          </a:p>
        </p:txBody>
      </p:sp>
      <p:sp>
        <p:nvSpPr>
          <p:cNvPr id="2" name="AutoShape 2" descr="Image result for simmering cooking meth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95" y="4819269"/>
            <a:ext cx="2619375" cy="1743075"/>
          </a:xfrm>
          <a:prstGeom prst="rect">
            <a:avLst/>
          </a:prstGeom>
        </p:spPr>
      </p:pic>
      <p:pic>
        <p:nvPicPr>
          <p:cNvPr id="7" name="Picture 4" descr="Image result for simmering cooking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4" y="17089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immering cooking method sa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36" y="320859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8096" y="1600200"/>
            <a:ext cx="3566160" cy="4709160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The Method</a:t>
            </a:r>
          </a:p>
          <a:p>
            <a:r>
              <a:rPr lang="en-US" altLang="en-US" sz="2100" dirty="0"/>
              <a:t>Steaming:  MOIST cooking method in which foods are placed in a steamer (either basket or similar design) above boiling water and the steam cooks the food in a closed environment and without losing nutrients.</a:t>
            </a:r>
          </a:p>
          <a:p>
            <a:r>
              <a:rPr lang="en-US" altLang="en-US" sz="2100" dirty="0"/>
              <a:t>Faster and healthier than other moist cooking methods because steam is actually hotter than water and you lose less nutrients.</a:t>
            </a:r>
          </a:p>
          <a:p>
            <a:r>
              <a:rPr lang="en-US" dirty="0" smtClean="0"/>
              <a:t>Video</a:t>
            </a:r>
            <a:r>
              <a:rPr lang="en-US" dirty="0"/>
              <a:t>:</a:t>
            </a:r>
          </a:p>
          <a:p>
            <a:endParaRPr lang="en-US" altLang="en-US" dirty="0"/>
          </a:p>
          <a:p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23" y="671512"/>
            <a:ext cx="24574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2200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434340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30627" y="2189410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/>
              <a:t>Equipment</a:t>
            </a:r>
          </a:p>
          <a:p>
            <a:pPr lvl="1"/>
            <a:r>
              <a:rPr lang="en-US" sz="2000" dirty="0" smtClean="0"/>
              <a:t>Steamer</a:t>
            </a:r>
          </a:p>
          <a:p>
            <a:pPr lvl="1"/>
            <a:r>
              <a:rPr lang="en-US" sz="2000" dirty="0" smtClean="0"/>
              <a:t>Stockpot </a:t>
            </a:r>
            <a:r>
              <a:rPr lang="en-US" sz="2000" dirty="0"/>
              <a:t>w/ steamer </a:t>
            </a:r>
            <a:r>
              <a:rPr lang="en-US" sz="2000" dirty="0" smtClean="0"/>
              <a:t>insert</a:t>
            </a:r>
            <a:endParaRPr lang="en-US" sz="2000" dirty="0"/>
          </a:p>
          <a:p>
            <a:pPr lvl="1"/>
            <a:r>
              <a:rPr lang="en-US" sz="2000" dirty="0" smtClean="0"/>
              <a:t>Saucepan </a:t>
            </a:r>
            <a:r>
              <a:rPr lang="en-US" sz="2000" dirty="0"/>
              <a:t>w/ steamer </a:t>
            </a:r>
            <a:r>
              <a:rPr lang="en-US" sz="2000" dirty="0" smtClean="0"/>
              <a:t>insert</a:t>
            </a:r>
            <a:endParaRPr lang="en-US" sz="2000" dirty="0"/>
          </a:p>
          <a:p>
            <a:pPr lvl="1"/>
            <a:r>
              <a:rPr lang="en-US" sz="2000" dirty="0" smtClean="0"/>
              <a:t>Range</a:t>
            </a:r>
            <a:endParaRPr lang="en-US" sz="2000" dirty="0"/>
          </a:p>
          <a:p>
            <a:pPr marL="128016" lvl="1" indent="0">
              <a:buNone/>
            </a:pPr>
            <a:endParaRPr lang="en-US" sz="2000" dirty="0"/>
          </a:p>
          <a:p>
            <a:r>
              <a:rPr lang="en-US" sz="2400" u="sng" dirty="0" smtClean="0"/>
              <a:t>Tips</a:t>
            </a:r>
            <a:endParaRPr lang="en-US" sz="2000" dirty="0" smtClean="0"/>
          </a:p>
          <a:p>
            <a:pPr lvl="1"/>
            <a:r>
              <a:rPr lang="en-US" sz="2000" dirty="0" smtClean="0"/>
              <a:t>Season </a:t>
            </a:r>
            <a:r>
              <a:rPr lang="en-US" sz="2000" dirty="0" smtClean="0"/>
              <a:t>foods </a:t>
            </a:r>
            <a:r>
              <a:rPr lang="en-US" sz="2000" dirty="0" smtClean="0"/>
              <a:t>after steaming or add aromatics during cooking</a:t>
            </a:r>
            <a:endParaRPr lang="en-US" sz="2000" dirty="0" smtClean="0"/>
          </a:p>
          <a:p>
            <a:pPr lvl="1"/>
            <a:r>
              <a:rPr lang="en-US" sz="2000" dirty="0" smtClean="0"/>
              <a:t>Rice may also be steamed; less likely to stick or burn than on stovetop</a:t>
            </a:r>
            <a:endParaRPr lang="en-US" sz="2000" dirty="0" smtClean="0"/>
          </a:p>
          <a:p>
            <a:pPr lvl="1"/>
            <a:r>
              <a:rPr lang="en-US" sz="2000" dirty="0" smtClean="0"/>
              <a:t>Cook until </a:t>
            </a:r>
            <a:r>
              <a:rPr lang="en-US" sz="2000" dirty="0" smtClean="0"/>
              <a:t>fork tender</a:t>
            </a:r>
            <a:endParaRPr lang="en-US" sz="2000" dirty="0" smtClean="0"/>
          </a:p>
        </p:txBody>
      </p:sp>
      <p:sp>
        <p:nvSpPr>
          <p:cNvPr id="2" name="AutoShape 2" descr="Image result for steaming cooking meth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40" y="3124200"/>
            <a:ext cx="1703811" cy="2146802"/>
          </a:xfrm>
          <a:prstGeom prst="rect">
            <a:avLst/>
          </a:prstGeom>
        </p:spPr>
      </p:pic>
      <p:pic>
        <p:nvPicPr>
          <p:cNvPr id="6150" name="Picture 6" descr="Image result for steaming cooking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65" y="1933193"/>
            <a:ext cx="1828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965" y="4776512"/>
            <a:ext cx="2286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196</TotalTime>
  <Words>417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Integral</vt:lpstr>
      <vt:lpstr>Moist Cooking Methods</vt:lpstr>
      <vt:lpstr>Boiling</vt:lpstr>
      <vt:lpstr>Boiling</vt:lpstr>
      <vt:lpstr>Parboiling/blanching</vt:lpstr>
      <vt:lpstr>Parboiling / Blanching</vt:lpstr>
      <vt:lpstr>Simmering</vt:lpstr>
      <vt:lpstr>Simmering</vt:lpstr>
      <vt:lpstr>Steaming</vt:lpstr>
      <vt:lpstr>Steaming</vt:lpstr>
      <vt:lpstr>Apply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Dry Cooking Methods</dc:title>
  <dc:creator>Administrator</dc:creator>
  <cp:lastModifiedBy>Teacher</cp:lastModifiedBy>
  <cp:revision>44</cp:revision>
  <dcterms:created xsi:type="dcterms:W3CDTF">2015-02-09T16:40:05Z</dcterms:created>
  <dcterms:modified xsi:type="dcterms:W3CDTF">2016-02-10T19:20:39Z</dcterms:modified>
</cp:coreProperties>
</file>