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2"/>
  </p:handoutMasterIdLst>
  <p:sldIdLst>
    <p:sldId id="256" r:id="rId2"/>
    <p:sldId id="264" r:id="rId3"/>
    <p:sldId id="259" r:id="rId4"/>
    <p:sldId id="260" r:id="rId5"/>
    <p:sldId id="265" r:id="rId6"/>
    <p:sldId id="261" r:id="rId7"/>
    <p:sldId id="266" r:id="rId8"/>
    <p:sldId id="262" r:id="rId9"/>
    <p:sldId id="267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5EA65-B5B9-462A-8881-CC9A1707DB48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8DEB5-84C8-4FB9-9E53-CE4AE2E90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85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7425512-2E11-4184-B2AA-63E9DCE21D6B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4C35-A6DD-48A5-AA04-D15E3CF5743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4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25512-2E11-4184-B2AA-63E9DCE21D6B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4C35-A6DD-48A5-AA04-D15E3CF57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93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25512-2E11-4184-B2AA-63E9DCE21D6B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4C35-A6DD-48A5-AA04-D15E3CF5743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1056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25512-2E11-4184-B2AA-63E9DCE21D6B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4C35-A6DD-48A5-AA04-D15E3CF57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38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25512-2E11-4184-B2AA-63E9DCE21D6B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4C35-A6DD-48A5-AA04-D15E3CF5743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715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25512-2E11-4184-B2AA-63E9DCE21D6B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4C35-A6DD-48A5-AA04-D15E3CF57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39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25512-2E11-4184-B2AA-63E9DCE21D6B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4C35-A6DD-48A5-AA04-D15E3CF57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638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25512-2E11-4184-B2AA-63E9DCE21D6B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4C35-A6DD-48A5-AA04-D15E3CF57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05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25512-2E11-4184-B2AA-63E9DCE21D6B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4C35-A6DD-48A5-AA04-D15E3CF57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133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25512-2E11-4184-B2AA-63E9DCE21D6B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4C35-A6DD-48A5-AA04-D15E3CF57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32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25512-2E11-4184-B2AA-63E9DCE21D6B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4C35-A6DD-48A5-AA04-D15E3CF5743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08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7425512-2E11-4184-B2AA-63E9DCE21D6B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0A34C35-A6DD-48A5-AA04-D15E3CF5743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5926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5029200"/>
            <a:ext cx="5003800" cy="5994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Dry Cooking Methods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628640"/>
            <a:ext cx="4013200" cy="609600"/>
          </a:xfrm>
        </p:spPr>
        <p:txBody>
          <a:bodyPr/>
          <a:lstStyle/>
          <a:p>
            <a:r>
              <a:rPr lang="en-US" dirty="0" smtClean="0"/>
              <a:t>CAH I 1.02</a:t>
            </a:r>
          </a:p>
        </p:txBody>
      </p:sp>
    </p:spTree>
    <p:extLst>
      <p:ext uri="{BB962C8B-B14F-4D97-AF65-F5344CB8AC3E}">
        <p14:creationId xmlns:p14="http://schemas.microsoft.com/office/powerpoint/2010/main" val="74443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 It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l">
              <a:buFontTx/>
              <a:buChar char="-"/>
            </a:pPr>
            <a:r>
              <a:rPr lang="en-US" sz="2400" dirty="0" smtClean="0"/>
              <a:t>What equipment can be used for two or more methods?</a:t>
            </a:r>
          </a:p>
          <a:p>
            <a:pPr marL="342900" indent="-342900" algn="l">
              <a:buFontTx/>
              <a:buChar char="-"/>
            </a:pPr>
            <a:r>
              <a:rPr lang="en-US" sz="2400" dirty="0" smtClean="0"/>
              <a:t>What preparation is done to food before deep-frying?</a:t>
            </a:r>
          </a:p>
          <a:p>
            <a:pPr marL="342900" indent="-342900" algn="l">
              <a:buFontTx/>
              <a:buChar char="-"/>
            </a:pPr>
            <a:r>
              <a:rPr lang="en-US" sz="2400" dirty="0" smtClean="0"/>
              <a:t>How are baked products given their shapes (2 ways)?</a:t>
            </a:r>
            <a:endParaRPr lang="en-US" sz="2400" dirty="0"/>
          </a:p>
          <a:p>
            <a:pPr marL="342900" indent="-342900" algn="l">
              <a:buFontTx/>
              <a:buChar char="-"/>
            </a:pPr>
            <a:r>
              <a:rPr lang="en-US" sz="2400" dirty="0" smtClean="0"/>
              <a:t>What equipment is used for roasting?</a:t>
            </a:r>
          </a:p>
          <a:p>
            <a:pPr marL="342900" indent="-342900" algn="l">
              <a:buFontTx/>
              <a:buChar char="-"/>
            </a:pPr>
            <a:r>
              <a:rPr lang="en-US" sz="2400" dirty="0" smtClean="0"/>
              <a:t>How are sautéed foods different from other dry heat foods?</a:t>
            </a:r>
          </a:p>
          <a:p>
            <a:pPr marL="342900" indent="-342900" algn="l">
              <a:buFontTx/>
              <a:buChar char="-"/>
            </a:pPr>
            <a:r>
              <a:rPr lang="en-US" sz="2400" dirty="0" smtClean="0"/>
              <a:t>What are the minimum internal temperatures for: chicken, beef, vegetables, </a:t>
            </a:r>
            <a:r>
              <a:rPr lang="en-US" sz="2400" smtClean="0"/>
              <a:t>and pork?</a:t>
            </a:r>
            <a:endParaRPr lang="en-US" sz="2400" dirty="0" smtClean="0"/>
          </a:p>
          <a:p>
            <a:pPr marL="342900" indent="-342900" algn="l">
              <a:buFontTx/>
              <a:buChar char="-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1295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Sautéing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1676400"/>
            <a:ext cx="3566160" cy="4632960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80000"/>
              </a:lnSpc>
              <a:buNone/>
            </a:pPr>
            <a:r>
              <a:rPr lang="en-US" sz="2400" u="sng" dirty="0" smtClean="0"/>
              <a:t>The Method</a:t>
            </a:r>
            <a:endParaRPr lang="en-US" sz="2400" dirty="0" smtClean="0"/>
          </a:p>
          <a:p>
            <a:pPr lvl="2">
              <a:lnSpc>
                <a:spcPct val="80000"/>
              </a:lnSpc>
            </a:pPr>
            <a:r>
              <a:rPr lang="en-US" altLang="en-US" sz="2000" dirty="0" smtClean="0"/>
              <a:t>quick</a:t>
            </a:r>
          </a:p>
          <a:p>
            <a:pPr lvl="2">
              <a:lnSpc>
                <a:spcPct val="80000"/>
              </a:lnSpc>
            </a:pPr>
            <a:r>
              <a:rPr lang="en-US" altLang="en-US" sz="2000" dirty="0" smtClean="0"/>
              <a:t>DRY cooking technique</a:t>
            </a:r>
          </a:p>
          <a:p>
            <a:pPr lvl="2">
              <a:lnSpc>
                <a:spcPct val="80000"/>
              </a:lnSpc>
            </a:pPr>
            <a:r>
              <a:rPr lang="en-US" altLang="en-US" sz="2000" dirty="0" smtClean="0"/>
              <a:t>uses a small amount of fat or oil in a shallow pan.  </a:t>
            </a:r>
          </a:p>
          <a:p>
            <a:pPr>
              <a:lnSpc>
                <a:spcPct val="80000"/>
              </a:lnSpc>
            </a:pPr>
            <a:r>
              <a:rPr lang="en-US" altLang="en-US" dirty="0" smtClean="0"/>
              <a:t>Mostly used with delicate foods like fish fillets, scallops, spinach.</a:t>
            </a:r>
          </a:p>
          <a:p>
            <a:pPr>
              <a:lnSpc>
                <a:spcPct val="80000"/>
              </a:lnSpc>
            </a:pPr>
            <a:r>
              <a:rPr lang="en-US" altLang="en-US" dirty="0" smtClean="0"/>
              <a:t>When sautéing, first preheat the oiled pan to almost the smoke point</a:t>
            </a:r>
          </a:p>
          <a:p>
            <a:pPr marL="91440" lvl="1" indent="-91440">
              <a:lnSpc>
                <a:spcPct val="8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Tw Cen MT" panose="020B0602020104020603" pitchFamily="34" charset="0"/>
              <a:buChar char=" "/>
            </a:pPr>
            <a:r>
              <a:rPr lang="en-US" sz="2000" dirty="0"/>
              <a:t>Video: https://</a:t>
            </a:r>
            <a:r>
              <a:rPr lang="en-US" sz="2000" dirty="0" smtClean="0"/>
              <a:t>www.youtube.com/watch?v=KkBxbBivUFc</a:t>
            </a:r>
            <a:endParaRPr lang="en-US" altLang="en-US" dirty="0" smtClean="0"/>
          </a:p>
          <a:p>
            <a:endParaRPr lang="en-US" dirty="0" smtClean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625" y="3108854"/>
            <a:ext cx="3565525" cy="2377016"/>
          </a:xfrm>
        </p:spPr>
      </p:pic>
    </p:spTree>
    <p:extLst>
      <p:ext uri="{BB962C8B-B14F-4D97-AF65-F5344CB8AC3E}">
        <p14:creationId xmlns:p14="http://schemas.microsoft.com/office/powerpoint/2010/main" val="215701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29083"/>
            <a:ext cx="2438400" cy="36530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Sautéing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lvl="1" indent="0">
              <a:lnSpc>
                <a:spcPct val="80000"/>
              </a:lnSpc>
              <a:buNone/>
            </a:pPr>
            <a:endParaRPr lang="en-US" altLang="en-US" dirty="0" smtClean="0"/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1600200"/>
            <a:ext cx="3566160" cy="4709160"/>
          </a:xfrm>
        </p:spPr>
        <p:txBody>
          <a:bodyPr>
            <a:normAutofit/>
          </a:bodyPr>
          <a:lstStyle/>
          <a:p>
            <a:r>
              <a:rPr lang="en-US" sz="2400" u="sng" dirty="0" smtClean="0"/>
              <a:t>Equipment</a:t>
            </a:r>
          </a:p>
          <a:p>
            <a:pPr lvl="1"/>
            <a:r>
              <a:rPr lang="en-US" sz="2000" dirty="0" smtClean="0"/>
              <a:t>Range</a:t>
            </a:r>
          </a:p>
          <a:p>
            <a:pPr lvl="1"/>
            <a:r>
              <a:rPr lang="en-US" sz="2000" dirty="0" smtClean="0"/>
              <a:t>Burners</a:t>
            </a:r>
          </a:p>
          <a:p>
            <a:pPr lvl="1"/>
            <a:r>
              <a:rPr lang="en-US" sz="2000" dirty="0" smtClean="0"/>
              <a:t>Sauté Pan</a:t>
            </a:r>
          </a:p>
          <a:p>
            <a:pPr lvl="1"/>
            <a:r>
              <a:rPr lang="en-US" sz="2000" dirty="0" smtClean="0"/>
              <a:t>Wok (sometimes)</a:t>
            </a:r>
          </a:p>
          <a:p>
            <a:pPr marL="128016" lvl="1" indent="0">
              <a:buNone/>
            </a:pPr>
            <a:endParaRPr lang="en-US" sz="2000" dirty="0" smtClean="0"/>
          </a:p>
          <a:p>
            <a:r>
              <a:rPr lang="en-US" sz="2400" u="sng" smtClean="0"/>
              <a:t>Tips</a:t>
            </a:r>
            <a:endParaRPr lang="en-US" sz="2400" u="sng" dirty="0"/>
          </a:p>
          <a:p>
            <a:pPr lvl="1"/>
            <a:r>
              <a:rPr lang="en-US" sz="2000" dirty="0" smtClean="0"/>
              <a:t>Use naturally thin foods, like fish fillets, or cut food into thin portions</a:t>
            </a:r>
          </a:p>
          <a:p>
            <a:pPr lvl="1"/>
            <a:r>
              <a:rPr lang="en-US" sz="2000" dirty="0" smtClean="0"/>
              <a:t>Heat oil in the pan</a:t>
            </a:r>
          </a:p>
          <a:p>
            <a:pPr lvl="1"/>
            <a:r>
              <a:rPr lang="en-US" sz="2000" dirty="0" smtClean="0"/>
              <a:t>Gently cook food, stirring occasionally.</a:t>
            </a:r>
            <a:endParaRPr lang="en-US" sz="2000" dirty="0"/>
          </a:p>
          <a:p>
            <a:pPr marL="128016" lvl="1" indent="0">
              <a:buNone/>
            </a:pPr>
            <a:endParaRPr lang="en-US" sz="2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455" y="3584448"/>
            <a:ext cx="2101431" cy="24376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2084832"/>
            <a:ext cx="2255306" cy="118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70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Roasting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u="sng" dirty="0" smtClean="0"/>
              <a:t>The Method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DRY heat method 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food is seared then placed on a rack above a drip pan which provides for air circulation in the closed oven environment.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Roasting is a long process, often includes cuts of meat and poultry, and uses carry over cooking (What is that</a:t>
            </a:r>
            <a:r>
              <a:rPr lang="en-US" altLang="en-US" dirty="0" smtClean="0"/>
              <a:t>?)</a:t>
            </a:r>
          </a:p>
          <a:p>
            <a:r>
              <a:rPr lang="en-US" dirty="0"/>
              <a:t>Video: https://www.youtube.com/watch?v=82cfjYHx1zs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endParaRPr lang="en-US" sz="24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sz="1700" dirty="0"/>
          </a:p>
          <a:p>
            <a:endParaRPr lang="en-US" sz="17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296" y="1345260"/>
            <a:ext cx="3276600" cy="3276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34256" y="49530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http://video.about.com/americanfood/How-to-Roast-Chestnuts.htm</a:t>
            </a:r>
          </a:p>
          <a:p>
            <a:r>
              <a:rPr lang="en-US" dirty="0"/>
              <a:t>http://video.about.com/italianfood/Roasted-Red-Pepper.htm</a:t>
            </a:r>
          </a:p>
          <a:p>
            <a:r>
              <a:rPr lang="en-US" dirty="0"/>
              <a:t>http://video.about.com/gourmetfood/Slow-Roasted-Lamb-Shanks.htm</a:t>
            </a:r>
          </a:p>
        </p:txBody>
      </p:sp>
    </p:spTree>
    <p:extLst>
      <p:ext uri="{BB962C8B-B14F-4D97-AF65-F5344CB8AC3E}">
        <p14:creationId xmlns:p14="http://schemas.microsoft.com/office/powerpoint/2010/main" val="367852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sz="1700" dirty="0"/>
          </a:p>
          <a:p>
            <a:endParaRPr lang="en-US" sz="1700" dirty="0"/>
          </a:p>
        </p:txBody>
      </p:sp>
      <p:sp>
        <p:nvSpPr>
          <p:cNvPr id="6" name="Rectangle 5"/>
          <p:cNvSpPr/>
          <p:nvPr/>
        </p:nvSpPr>
        <p:spPr>
          <a:xfrm>
            <a:off x="4413123" y="619335"/>
            <a:ext cx="4572000" cy="60631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u="sng" dirty="0"/>
              <a:t>Equipment</a:t>
            </a:r>
          </a:p>
          <a:p>
            <a:pPr lvl="1"/>
            <a:r>
              <a:rPr lang="en-US" sz="2000" dirty="0" smtClean="0"/>
              <a:t>Hotel pan or sheet pan </a:t>
            </a:r>
          </a:p>
          <a:p>
            <a:pPr lvl="1"/>
            <a:r>
              <a:rPr lang="en-US" sz="2000" dirty="0" smtClean="0"/>
              <a:t>Convection or Deck oven</a:t>
            </a:r>
          </a:p>
          <a:p>
            <a:pPr lvl="1"/>
            <a:r>
              <a:rPr lang="en-US" sz="2000" dirty="0" smtClean="0"/>
              <a:t>Loaf pan or Tube pan</a:t>
            </a:r>
          </a:p>
          <a:p>
            <a:pPr lvl="1"/>
            <a:r>
              <a:rPr lang="en-US" sz="2000" dirty="0" smtClean="0"/>
              <a:t>Roasting Pan</a:t>
            </a:r>
            <a:endParaRPr lang="en-US" sz="2000" dirty="0"/>
          </a:p>
          <a:p>
            <a:pPr marL="128016" lvl="1" indent="0">
              <a:buNone/>
            </a:pPr>
            <a:endParaRPr lang="en-US" sz="2000" dirty="0"/>
          </a:p>
          <a:p>
            <a:r>
              <a:rPr lang="en-US" sz="2400" u="sng" dirty="0"/>
              <a:t>Method</a:t>
            </a:r>
          </a:p>
          <a:p>
            <a:pPr lvl="1"/>
            <a:r>
              <a:rPr lang="en-US" sz="2000" dirty="0"/>
              <a:t>Use </a:t>
            </a:r>
            <a:r>
              <a:rPr lang="en-US" sz="2000" dirty="0" smtClean="0"/>
              <a:t>food with a natural “crust” like whole chicken or </a:t>
            </a:r>
            <a:r>
              <a:rPr lang="en-US" sz="2000" b="1" dirty="0" smtClean="0"/>
              <a:t>sear</a:t>
            </a:r>
            <a:r>
              <a:rPr lang="en-US" sz="2000" dirty="0" smtClean="0"/>
              <a:t> food to lock in the juices and dark color</a:t>
            </a:r>
          </a:p>
          <a:p>
            <a:pPr lvl="1"/>
            <a:r>
              <a:rPr lang="en-US" sz="2000" dirty="0" smtClean="0"/>
              <a:t>Put meat on roasting pan and place in the oven on low heat for a long amount of  time.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For Vegetables:</a:t>
            </a:r>
          </a:p>
          <a:p>
            <a:pPr lvl="1"/>
            <a:r>
              <a:rPr lang="en-US" sz="2000" dirty="0" smtClean="0"/>
              <a:t>Cut into small 1 to ½” chunks, toss in vegetable oil and seasonings, and cook at medium high heat for long amount of time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065" y="3429000"/>
            <a:ext cx="1685925" cy="27146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027" y="3810000"/>
            <a:ext cx="2143125" cy="2143125"/>
          </a:xfrm>
          <a:prstGeom prst="rect">
            <a:avLst/>
          </a:prstGeom>
        </p:spPr>
      </p:pic>
      <p:pic>
        <p:nvPicPr>
          <p:cNvPr id="1026" name="Picture 2" descr="Image result for roasting vegetabl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3" y="2101892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50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Baking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u="sng" dirty="0" smtClean="0"/>
              <a:t>The Method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DRY </a:t>
            </a:r>
            <a:r>
              <a:rPr lang="en-US" altLang="en-US" sz="2000" dirty="0"/>
              <a:t>heat method where 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N</a:t>
            </a:r>
            <a:r>
              <a:rPr lang="en-US" altLang="en-US" sz="2000" dirty="0" smtClean="0"/>
              <a:t>o </a:t>
            </a:r>
            <a:r>
              <a:rPr lang="en-US" altLang="en-US" sz="2000" dirty="0"/>
              <a:t>liquid or fat is used (except sometimes to prevent sticking) and 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T</a:t>
            </a:r>
            <a:r>
              <a:rPr lang="en-US" altLang="en-US" sz="2000" dirty="0" smtClean="0"/>
              <a:t>akes </a:t>
            </a:r>
            <a:r>
              <a:rPr lang="en-US" altLang="en-US" sz="2000" dirty="0"/>
              <a:t>place in a closed environment.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Fish</a:t>
            </a:r>
            <a:r>
              <a:rPr lang="en-US" altLang="en-US" dirty="0"/>
              <a:t>, vegetables, fruits, and pastries are often baked and carry over cooking can occur  (Why does this happen</a:t>
            </a:r>
            <a:r>
              <a:rPr lang="en-US" altLang="en-US" dirty="0" smtClean="0"/>
              <a:t>?)</a:t>
            </a:r>
          </a:p>
          <a:p>
            <a:r>
              <a:rPr lang="en-US" dirty="0"/>
              <a:t>French </a:t>
            </a:r>
            <a:r>
              <a:rPr lang="en-US" dirty="0" err="1" smtClean="0"/>
              <a:t>Macarons</a:t>
            </a:r>
            <a:r>
              <a:rPr lang="en-US" dirty="0" smtClean="0"/>
              <a:t> Video</a:t>
            </a:r>
            <a:r>
              <a:rPr lang="en-US" dirty="0"/>
              <a:t>: https://www.youtube.com/watch?v=tWlTJBWjmGk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endParaRPr lang="en-US" sz="17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8295" y="990601"/>
            <a:ext cx="3803421" cy="23704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1" y="3533210"/>
            <a:ext cx="2952750" cy="233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11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t3.gstatic.com/images?q=tbn:ANd9GcQRCvHZ9XKR2cFR1K2kKBUOTOygKexjcE46qrAjSMdta2VyriFv:www.realbakingwithrose.com/baked_bread-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23" y="4815640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91990" y="838200"/>
            <a:ext cx="3566160" cy="5471160"/>
          </a:xfrm>
        </p:spPr>
        <p:txBody>
          <a:bodyPr>
            <a:normAutofit fontScale="92500" lnSpcReduction="10000"/>
          </a:bodyPr>
          <a:lstStyle/>
          <a:p>
            <a:r>
              <a:rPr lang="en-US" sz="2400" u="sng" dirty="0"/>
              <a:t>Equipment</a:t>
            </a:r>
          </a:p>
          <a:p>
            <a:pPr lvl="1"/>
            <a:r>
              <a:rPr lang="en-US" sz="2000" dirty="0"/>
              <a:t>Hotel pan or sheet pan </a:t>
            </a:r>
          </a:p>
          <a:p>
            <a:pPr lvl="1"/>
            <a:r>
              <a:rPr lang="en-US" sz="2000" dirty="0"/>
              <a:t>Convection or Deck </a:t>
            </a:r>
            <a:r>
              <a:rPr lang="en-US" sz="2000" dirty="0" smtClean="0"/>
              <a:t>oven</a:t>
            </a:r>
          </a:p>
          <a:p>
            <a:pPr lvl="1"/>
            <a:r>
              <a:rPr lang="en-US" sz="2000" dirty="0" smtClean="0"/>
              <a:t>Range</a:t>
            </a:r>
            <a:endParaRPr lang="en-US" sz="2000" dirty="0"/>
          </a:p>
          <a:p>
            <a:pPr lvl="1"/>
            <a:r>
              <a:rPr lang="en-US" sz="2000" dirty="0"/>
              <a:t>Loaf pan or Tube pan</a:t>
            </a:r>
          </a:p>
          <a:p>
            <a:pPr lvl="1"/>
            <a:r>
              <a:rPr lang="en-US" sz="2000" dirty="0"/>
              <a:t>Roasting Pan</a:t>
            </a:r>
          </a:p>
          <a:p>
            <a:pPr marL="128016" lvl="1" indent="0">
              <a:buNone/>
            </a:pPr>
            <a:endParaRPr lang="en-US" sz="2000" dirty="0"/>
          </a:p>
          <a:p>
            <a:r>
              <a:rPr lang="en-US" sz="2400" u="sng" dirty="0"/>
              <a:t>Method</a:t>
            </a:r>
          </a:p>
          <a:p>
            <a:pPr lvl="1"/>
            <a:r>
              <a:rPr lang="en-US" sz="2000" dirty="0" smtClean="0"/>
              <a:t>Shape dough as desired for biscuits or cookies or rolls or pour batter into desired pan, like loaf or </a:t>
            </a:r>
            <a:r>
              <a:rPr lang="en-US" sz="2000" dirty="0" err="1" smtClean="0"/>
              <a:t>bundt</a:t>
            </a:r>
            <a:r>
              <a:rPr lang="en-US" sz="2000" dirty="0" smtClean="0"/>
              <a:t> to achieve different shapes</a:t>
            </a:r>
          </a:p>
          <a:p>
            <a:pPr lvl="1"/>
            <a:r>
              <a:rPr lang="en-US" sz="2000" dirty="0" smtClean="0"/>
              <a:t>Put product in pre-heated oven, approximately 350-400 and bake for prescribed time</a:t>
            </a:r>
          </a:p>
          <a:p>
            <a:pPr lvl="1"/>
            <a:r>
              <a:rPr lang="en-US" sz="2000" dirty="0" smtClean="0"/>
              <a:t>Food is ready when it is golden brown on outside and edges</a:t>
            </a:r>
          </a:p>
        </p:txBody>
      </p:sp>
      <p:pic>
        <p:nvPicPr>
          <p:cNvPr id="2050" name="Picture 2" descr="http://t0.gstatic.com/images?q=tbn:ANd9GcQkWGij3wk_nhvG8PC3vA8L9vw5qVGD1T2vH3MNEFZfGXyrEpSXbQ:www.juliehasson.com/wp-content/uploads/2013/01/PumpMuffins-1000x66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18" y="183070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0.gstatic.com/images?q=tbn:ANd9GcSUwBFcpL1YqXzzsFEbnXl1fe4zXvVvZZwrndnIcvm6S9-e01-eXg:newyork.seriouseats.com/images/2009-5-1-Volcano-bak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273" y="3330321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47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Frying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68096" y="1600200"/>
            <a:ext cx="3566160" cy="4709160"/>
          </a:xfrm>
        </p:spPr>
        <p:txBody>
          <a:bodyPr>
            <a:normAutofit fontScale="92500" lnSpcReduction="10000"/>
          </a:bodyPr>
          <a:lstStyle/>
          <a:p>
            <a:r>
              <a:rPr lang="en-US" sz="2400" u="sng" dirty="0" smtClean="0"/>
              <a:t>The Method</a:t>
            </a:r>
          </a:p>
          <a:p>
            <a:pPr lvl="1"/>
            <a:r>
              <a:rPr lang="en-US" altLang="en-US" sz="2000" dirty="0" smtClean="0"/>
              <a:t>DRY </a:t>
            </a:r>
            <a:r>
              <a:rPr lang="en-US" altLang="en-US" sz="2000" dirty="0"/>
              <a:t>heat </a:t>
            </a:r>
            <a:r>
              <a:rPr lang="en-US" altLang="en-US" sz="2000" dirty="0" smtClean="0"/>
              <a:t>method.  </a:t>
            </a:r>
            <a:endParaRPr lang="en-US" altLang="en-US" sz="2000" dirty="0"/>
          </a:p>
          <a:p>
            <a:pPr lvl="1"/>
            <a:r>
              <a:rPr lang="en-US" altLang="en-US" sz="2000" dirty="0" smtClean="0"/>
              <a:t>Food </a:t>
            </a:r>
            <a:r>
              <a:rPr lang="en-US" altLang="en-US" sz="2000" dirty="0"/>
              <a:t>is </a:t>
            </a:r>
            <a:r>
              <a:rPr lang="en-US" altLang="en-US" sz="2000" dirty="0" smtClean="0"/>
              <a:t>completely </a:t>
            </a:r>
            <a:r>
              <a:rPr lang="en-US" altLang="en-US" sz="2000" dirty="0"/>
              <a:t>submerged in heated fat or </a:t>
            </a:r>
            <a:r>
              <a:rPr lang="en-US" altLang="en-US" sz="2000" dirty="0" smtClean="0"/>
              <a:t>oil. </a:t>
            </a:r>
            <a:endParaRPr lang="en-US" altLang="en-US" sz="2000" dirty="0"/>
          </a:p>
          <a:p>
            <a:pPr lvl="1"/>
            <a:r>
              <a:rPr lang="en-US" altLang="en-US" sz="2000" dirty="0" smtClean="0"/>
              <a:t>Temperatures </a:t>
            </a:r>
            <a:r>
              <a:rPr lang="en-US" altLang="en-US" sz="2000" dirty="0"/>
              <a:t>between </a:t>
            </a:r>
            <a:r>
              <a:rPr lang="en-US" altLang="en-US" sz="2000" dirty="0" smtClean="0"/>
              <a:t>350-375ºF.</a:t>
            </a:r>
            <a:endParaRPr lang="en-US" altLang="en-US" sz="2000" dirty="0"/>
          </a:p>
          <a:p>
            <a:r>
              <a:rPr lang="en-US" altLang="en-US" dirty="0" smtClean="0"/>
              <a:t>Food </a:t>
            </a:r>
            <a:r>
              <a:rPr lang="en-US" altLang="en-US" dirty="0"/>
              <a:t>must be cooked until done on the inside, typically are battered before cooking and usually include potatoes, onions, fish and </a:t>
            </a:r>
            <a:r>
              <a:rPr lang="en-US" altLang="en-US" dirty="0" smtClean="0"/>
              <a:t>poultry.</a:t>
            </a:r>
          </a:p>
          <a:p>
            <a:r>
              <a:rPr lang="en-US" altLang="en-US" dirty="0" smtClean="0"/>
              <a:t>When </a:t>
            </a:r>
            <a:r>
              <a:rPr lang="en-US" altLang="en-US" dirty="0"/>
              <a:t>deep frying, fill the basket</a:t>
            </a:r>
            <a:r>
              <a:rPr lang="en-US" altLang="en-US" b="1" dirty="0"/>
              <a:t> ½ </a:t>
            </a:r>
            <a:r>
              <a:rPr lang="en-US" altLang="en-US" dirty="0"/>
              <a:t>full with </a:t>
            </a:r>
            <a:r>
              <a:rPr lang="en-US" altLang="en-US" dirty="0" smtClean="0"/>
              <a:t>food.</a:t>
            </a:r>
          </a:p>
          <a:p>
            <a:r>
              <a:rPr lang="en-US" dirty="0"/>
              <a:t>Video:</a:t>
            </a:r>
          </a:p>
          <a:p>
            <a:r>
              <a:rPr lang="en-US" dirty="0"/>
              <a:t>https://www.youtube.com/watch?v=Ei7oxT4LIjU</a:t>
            </a:r>
          </a:p>
          <a:p>
            <a:endParaRPr lang="en-US" altLang="en-US" dirty="0"/>
          </a:p>
          <a:p>
            <a:endParaRPr lang="en-US" sz="2400" u="sn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905000"/>
            <a:ext cx="2608508" cy="347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69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652" y="1915948"/>
            <a:ext cx="2466975" cy="185737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Frying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3316604"/>
            <a:ext cx="2324100" cy="19621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30627" y="2189410"/>
            <a:ext cx="4572000" cy="42165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u="sng" dirty="0"/>
              <a:t>Equipment</a:t>
            </a:r>
          </a:p>
          <a:p>
            <a:pPr lvl="1"/>
            <a:r>
              <a:rPr lang="en-US" sz="2000" dirty="0" smtClean="0"/>
              <a:t>Deep Fryer</a:t>
            </a:r>
          </a:p>
          <a:p>
            <a:pPr lvl="1"/>
            <a:r>
              <a:rPr lang="en-US" sz="2000" dirty="0" smtClean="0"/>
              <a:t>Sauce pot</a:t>
            </a:r>
          </a:p>
          <a:p>
            <a:pPr lvl="1"/>
            <a:r>
              <a:rPr lang="en-US" sz="2000" dirty="0" smtClean="0"/>
              <a:t>Cast Iron Skillet</a:t>
            </a:r>
          </a:p>
          <a:p>
            <a:pPr lvl="1"/>
            <a:r>
              <a:rPr lang="en-US" sz="2000" dirty="0" smtClean="0"/>
              <a:t>Fry Baskets or Slotted Spoon</a:t>
            </a:r>
            <a:endParaRPr lang="en-US" sz="2000" dirty="0"/>
          </a:p>
          <a:p>
            <a:pPr marL="128016" lvl="1" indent="0">
              <a:buNone/>
            </a:pPr>
            <a:endParaRPr lang="en-US" sz="2000" dirty="0"/>
          </a:p>
          <a:p>
            <a:r>
              <a:rPr lang="en-US" sz="2400" u="sng" dirty="0" smtClean="0"/>
              <a:t>Method</a:t>
            </a:r>
            <a:endParaRPr lang="en-US" sz="2000" dirty="0" smtClean="0"/>
          </a:p>
          <a:p>
            <a:pPr lvl="1"/>
            <a:r>
              <a:rPr lang="en-US" sz="2000" dirty="0" smtClean="0"/>
              <a:t> Season foods as needed and dredge them and/or batter or bread them</a:t>
            </a:r>
          </a:p>
          <a:p>
            <a:pPr lvl="1"/>
            <a:r>
              <a:rPr lang="en-US" sz="2000" dirty="0" smtClean="0"/>
              <a:t>Foods needs to be as dry a possible</a:t>
            </a:r>
          </a:p>
          <a:p>
            <a:pPr lvl="1"/>
            <a:r>
              <a:rPr lang="en-US" sz="2000" dirty="0" smtClean="0"/>
              <a:t>Gently lower into oil</a:t>
            </a:r>
          </a:p>
          <a:p>
            <a:pPr lvl="1"/>
            <a:r>
              <a:rPr lang="en-US" sz="2000" dirty="0" smtClean="0"/>
              <a:t>Cook until golden brown</a:t>
            </a:r>
            <a:r>
              <a:rPr lang="en-US" sz="2000" dirty="0"/>
              <a:t> </a:t>
            </a:r>
            <a:r>
              <a:rPr lang="en-US" sz="2000" dirty="0" smtClean="0"/>
              <a:t>and at the proper minimum internal temperature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2735" y="4755584"/>
            <a:ext cx="2203322" cy="165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54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130</TotalTime>
  <Words>565</Words>
  <Application>Microsoft Office PowerPoint</Application>
  <PresentationFormat>On-screen Show (4:3)</PresentationFormat>
  <Paragraphs>94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Tw Cen MT</vt:lpstr>
      <vt:lpstr>Tw Cen MT Condensed</vt:lpstr>
      <vt:lpstr>Wingdings 3</vt:lpstr>
      <vt:lpstr>Integral</vt:lpstr>
      <vt:lpstr>Dry Cooking Methods</vt:lpstr>
      <vt:lpstr>Sautéing</vt:lpstr>
      <vt:lpstr>Sautéing</vt:lpstr>
      <vt:lpstr>Roasting</vt:lpstr>
      <vt:lpstr>Roasting</vt:lpstr>
      <vt:lpstr>Baking</vt:lpstr>
      <vt:lpstr>Baking</vt:lpstr>
      <vt:lpstr>Deep Frying</vt:lpstr>
      <vt:lpstr>Deep Frying</vt:lpstr>
      <vt:lpstr>Apply It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Demonstrating Dry Cooking Methods</dc:title>
  <dc:creator>Administrator</dc:creator>
  <cp:lastModifiedBy>Teacher</cp:lastModifiedBy>
  <cp:revision>24</cp:revision>
  <dcterms:created xsi:type="dcterms:W3CDTF">2015-02-09T16:40:05Z</dcterms:created>
  <dcterms:modified xsi:type="dcterms:W3CDTF">2016-02-10T18:14:04Z</dcterms:modified>
</cp:coreProperties>
</file>